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3"/>
  </p:handoutMasterIdLst>
  <p:sldIdLst>
    <p:sldId id="256" r:id="rId2"/>
    <p:sldId id="260" r:id="rId3"/>
    <p:sldId id="261" r:id="rId4"/>
    <p:sldId id="262" r:id="rId5"/>
    <p:sldId id="269" r:id="rId6"/>
    <p:sldId id="270" r:id="rId7"/>
    <p:sldId id="263" r:id="rId8"/>
    <p:sldId id="281" r:id="rId9"/>
    <p:sldId id="264" r:id="rId10"/>
    <p:sldId id="273" r:id="rId11"/>
    <p:sldId id="274" r:id="rId12"/>
    <p:sldId id="265" r:id="rId13"/>
    <p:sldId id="266" r:id="rId14"/>
    <p:sldId id="276" r:id="rId15"/>
    <p:sldId id="271" r:id="rId16"/>
    <p:sldId id="283" r:id="rId17"/>
    <p:sldId id="267" r:id="rId18"/>
    <p:sldId id="272" r:id="rId19"/>
    <p:sldId id="268" r:id="rId20"/>
    <p:sldId id="285" r:id="rId21"/>
    <p:sldId id="28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39DAC4CC-878E-4399-9149-FE64C6588695}">
          <p14:sldIdLst>
            <p14:sldId id="256"/>
            <p14:sldId id="260"/>
            <p14:sldId id="261"/>
            <p14:sldId id="262"/>
            <p14:sldId id="269"/>
            <p14:sldId id="270"/>
            <p14:sldId id="263"/>
            <p14:sldId id="281"/>
            <p14:sldId id="264"/>
            <p14:sldId id="273"/>
            <p14:sldId id="274"/>
            <p14:sldId id="265"/>
            <p14:sldId id="266"/>
            <p14:sldId id="276"/>
            <p14:sldId id="271"/>
            <p14:sldId id="283"/>
            <p14:sldId id="267"/>
            <p14:sldId id="272"/>
            <p14:sldId id="268"/>
            <p14:sldId id="285"/>
            <p14:sldId id="28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E1C0C"/>
    <a:srgbClr val="812B1D"/>
    <a:srgbClr val="E9A449"/>
    <a:srgbClr val="332319"/>
    <a:srgbClr val="173A8D"/>
    <a:srgbClr val="003374"/>
    <a:srgbClr val="C9A093"/>
    <a:srgbClr val="F1F1F1"/>
    <a:srgbClr val="385592"/>
    <a:srgbClr val="3A589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94" d="100"/>
          <a:sy n="94" d="100"/>
        </p:scale>
        <p:origin x="-66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08456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wedge/>
      </p:transition>
    </mc:Choice>
    <mc:Fallback>
      <p:transition spd="slow">
        <p:wedg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27254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wedge/>
      </p:transition>
    </mc:Choice>
    <mc:Fallback>
      <p:transition spd="slow">
        <p:wedg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25810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wedge/>
      </p:transition>
    </mc:Choice>
    <mc:Fallback>
      <p:transition spd="slow">
        <p:wedg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00949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wedge/>
      </p:transition>
    </mc:Choice>
    <mc:Fallback>
      <p:transition spd="slow">
        <p:wedg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94675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wedge/>
      </p:transition>
    </mc:Choice>
    <mc:Fallback>
      <p:transition spd="slow">
        <p:wedg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87502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wedge/>
      </p:transition>
    </mc:Choice>
    <mc:Fallback>
      <p:transition spd="slow">
        <p:wedg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81377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wedge/>
      </p:transition>
    </mc:Choice>
    <mc:Fallback>
      <p:transition spd="slow">
        <p:wedg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78676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wedge/>
      </p:transition>
    </mc:Choice>
    <mc:Fallback>
      <p:transition spd="slow">
        <p:wedg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02460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wedge/>
      </p:transition>
    </mc:Choice>
    <mc:Fallback>
      <p:transition spd="slow">
        <p:wedg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48970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wedge/>
      </p:transition>
    </mc:Choice>
    <mc:Fallback>
      <p:transition spd="slow">
        <p:wedg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86395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wedge/>
      </p:transition>
    </mc:Choice>
    <mc:Fallback>
      <p:transition spd="slow">
        <p:wedg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500">
        <p:wedge/>
      </p:transition>
    </mc:Choice>
    <mc:Fallback>
      <p:transition spd="slow">
        <p:wedg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&#1055;&#1072;&#1089;&#1087;&#1086;&#1088;&#1090;%20&#1051;&#1050;.docx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&#1043;&#1086;&#1076;&#1086;&#1074;&#1086;&#1081;%20&#1087;&#1083;&#1072;&#1085;.docx" TargetMode="External"/><Relationship Id="rId7" Type="http://schemas.openxmlformats.org/officeDocument/2006/relationships/hyperlink" Target="&#1055;&#1083;&#1072;&#1085;%20&#1089;&#1086;&#1074;&#1077;&#1088;&#1096;&#1077;&#1085;&#1089;&#1090;&#1074;&#1086;&#1074;&#1072;&#1085;&#1080;&#1103;%20&#1086;&#1089;&#1085;&#1072;&#1097;&#1077;&#1085;&#1080;&#1103;.doc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&#1055;&#1083;&#1072;&#1085;%20&#1088;&#1086;&#1076;&#1080;&#1090;&#1077;&#1083;&#1080;.docx" TargetMode="External"/><Relationship Id="rId5" Type="http://schemas.openxmlformats.org/officeDocument/2006/relationships/hyperlink" Target="&#1055;&#1083;&#1072;&#1085;%20&#1074;&#1086;&#1089;&#1087;&#1080;&#1090;&#1072;&#1090;&#1077;&#1083;&#1080;.docx" TargetMode="External"/><Relationship Id="rId4" Type="http://schemas.openxmlformats.org/officeDocument/2006/relationships/hyperlink" Target="&#1056;&#1072;&#1073;&#1086;&#1095;&#1072;&#1103;%20&#1087;&#1088;&#1086;&#1075;&#1088;&#1072;&#1084;&#1084;&#1072;.docx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&#1050;&#1058;&#1055;.docx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&#1055;&#1083;&#1072;&#1085;%20&#1089;&#1072;&#1084;&#1086;&#1086;&#1073;&#1088;&#1072;&#1079;&#1086;&#1074;&#1072;&#1085;&#1080;&#1103;.doc" TargetMode="External"/><Relationship Id="rId4" Type="http://schemas.openxmlformats.org/officeDocument/2006/relationships/hyperlink" Target="&#1048;&#1085;&#1076;&#1080;&#1074;%20&#1087;&#1083;&#1072;&#1085;.doc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&#1051;&#1086;&#1075;&#1086;-&#1040;&#1079;&#1073;&#1091;&#1082;&#1072;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&#1056;&#1077;&#1082;&#1086;&#1084;&#1077;&#1085;&#1076;&#1072;&#1094;&#1080;&#1080;%20&#1088;&#1086;&#1076;&#1080;&#1090;&#1077;&#1083;&#1103;&#1084;.docx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&#1056;&#1077;&#1082;&#1086;&#1084;&#1077;&#1085;&#1076;&#1072;&#1094;&#1080;&#1080;%20&#1074;&#1086;&#1089;&#1087;&#1080;&#1090;&#1072;&#1090;&#1077;&#1083;&#1103;&#1084;.docx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&#1056;&#1077;&#1082;&#1086;&#1084;&#1077;&#1085;&#1076;&#1072;&#1094;&#1080;&#1080;%20&#1051;&#1077;&#1090;&#1086;.docx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&#1056;&#1045;&#1050;&#1054;&#1052;&#1045;&#1053;&#1044;&#1040;&#1062;&#1048;&#1048;%20.docx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&#1048;&#1085;&#1076;&#1080;&#1074;&#1080;&#1076;&#1091;&#1072;&#1083;&#1100;&#1085;&#1072;&#1103;%20&#1088;&#1072;&#1073;&#1086;&#1090;&#1072;.doc" TargetMode="External"/><Relationship Id="rId5" Type="http://schemas.openxmlformats.org/officeDocument/2006/relationships/hyperlink" Target="&#1071;&#1053;&#1042;&#1040;&#1056;&#1068;.docx" TargetMode="External"/><Relationship Id="rId4" Type="http://schemas.openxmlformats.org/officeDocument/2006/relationships/hyperlink" Target="&#1056;&#1040;&#1057;&#1055;&#1048;&#1057;&#1040;&#1053;&#1048;&#1045;%20&#1051;&#1045;&#1050;&#1057;&#1048;&#1063;&#1045;&#1057;&#1050;&#1048;&#1061;%20&#1058;&#1045;&#1052;.doc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fgosreestr.r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&#1055;&#1088;&#1086;&#1075;&#1088;&#1072;&#1084;&#1084;&#1072;%20&#1056;&#1077;&#1077;&#1089;&#1090;&#1088;.pd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&#1040;&#1054;&#1055;%20&#1041;&#1077;&#1088;&#1077;&#1079;&#1082;&#1072;.docx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&#1040;&#1055;&#1055;&#1054;%20&#1057;&#1055;&#1073;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&#1062;&#1080;&#1082;&#1083;&#1086;&#1075;&#1088;&#1072;&#1084;&#1084;&#1072;%20.docx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&#1056;&#1072;&#1089;&#1087;&#1088;&#1077;&#1076;&#1077;&#1083;&#1077;&#1085;&#1080;&#1077;%20&#1087;&#1086;&#1076;&#1075;&#1088;&#1091;&#1087;&#1087;&#1086;&#1074;&#1086;&#1081;%20&#1080;%20&#1080;&#1085;&#1076;&#1080;&#1074;&#1080;&#1076;&#1091;&#1072;&#1083;&#1100;&#1085;&#1086;&#1081;%20&#1088;&#1072;&#1073;&#1086;&#1090;&#1099;%20.docx" TargetMode="External"/><Relationship Id="rId4" Type="http://schemas.openxmlformats.org/officeDocument/2006/relationships/hyperlink" Target="&#1057;&#1087;&#1080;&#1089;&#1086;&#1082;%20&#1075;&#1088;&#1091;&#1087;&#1087;&#1099;%20.doc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0"/>
            <a:ext cx="9144000" cy="1632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74041" y="325120"/>
            <a:ext cx="7995920" cy="225552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Документация</a:t>
            </a:r>
            <a:br>
              <a:rPr lang="ru-RU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ru-RU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учителя-логопеда на </a:t>
            </a:r>
            <a:r>
              <a:rPr lang="ru-RU" sz="4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современном этапе развития образования </a:t>
            </a:r>
            <a:endParaRPr lang="en-US" sz="4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40400" y="3190240"/>
            <a:ext cx="323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812B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Подготовила: </a:t>
            </a:r>
          </a:p>
          <a:p>
            <a:r>
              <a:rPr lang="ru-RU" b="1" dirty="0">
                <a:solidFill>
                  <a:srgbClr val="812B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– логопед</a:t>
            </a:r>
          </a:p>
          <a:p>
            <a:r>
              <a:rPr lang="ru-RU" b="1" dirty="0">
                <a:solidFill>
                  <a:srgbClr val="812B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МДОУ «Детский сад №135»</a:t>
            </a:r>
          </a:p>
          <a:p>
            <a:r>
              <a:rPr lang="ru-RU" b="1" dirty="0">
                <a:solidFill>
                  <a:srgbClr val="812B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Юрасова Е. В.</a:t>
            </a:r>
          </a:p>
        </p:txBody>
      </p:sp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wedge/>
      </p:transition>
    </mc:Choice>
    <mc:Fallback>
      <p:transition spd="slow">
        <p:wedg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58906" y="233679"/>
            <a:ext cx="7839635" cy="660401"/>
          </a:xfrm>
          <a:ln w="28575">
            <a:solidFill>
              <a:srgbClr val="6E1C0C"/>
            </a:solidFill>
          </a:ln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2800" b="1" dirty="0">
                <a:solidFill>
                  <a:srgbClr val="6E1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Организационный блок </a:t>
            </a:r>
            <a:endParaRPr lang="ru-RU" sz="2800" dirty="0">
              <a:solidFill>
                <a:srgbClr val="6E1C0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72160" y="1183978"/>
            <a:ext cx="76301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812B1D"/>
                </a:solidFill>
                <a:latin typeface="Times New Roman"/>
              </a:rPr>
              <a:t>- тетрадь учета </a:t>
            </a:r>
            <a:r>
              <a:rPr lang="ru-RU" b="1" dirty="0">
                <a:solidFill>
                  <a:srgbClr val="812B1D"/>
                </a:solidFill>
                <a:latin typeface="Times New Roman"/>
              </a:rPr>
              <a:t>посещаемости индивидуальных и подгрупповых коррекционно-развивающих </a:t>
            </a:r>
            <a:r>
              <a:rPr lang="ru-RU" b="1" dirty="0" smtClean="0">
                <a:solidFill>
                  <a:srgbClr val="812B1D"/>
                </a:solidFill>
                <a:latin typeface="Times New Roman"/>
              </a:rPr>
              <a:t>занятий</a:t>
            </a:r>
            <a:endParaRPr lang="ru-RU" b="1" dirty="0">
              <a:solidFill>
                <a:srgbClr val="812B1D"/>
              </a:solidFill>
              <a:latin typeface="Times New Roman"/>
            </a:endParaRPr>
          </a:p>
          <a:p>
            <a:pPr marL="285750" lvl="0" indent="-285750">
              <a:buFontTx/>
              <a:buChar char="-"/>
            </a:pPr>
            <a:r>
              <a:rPr lang="ru-RU" b="1" dirty="0" smtClean="0">
                <a:solidFill>
                  <a:srgbClr val="812B1D"/>
                </a:solidFill>
                <a:latin typeface="Times New Roman"/>
              </a:rPr>
              <a:t>тетрадь </a:t>
            </a:r>
            <a:r>
              <a:rPr lang="ru-RU" b="1" dirty="0">
                <a:solidFill>
                  <a:srgbClr val="812B1D"/>
                </a:solidFill>
                <a:latin typeface="Times New Roman"/>
              </a:rPr>
              <a:t>учета индивидуальной </a:t>
            </a:r>
            <a:r>
              <a:rPr lang="ru-RU" b="1" dirty="0" smtClean="0">
                <a:solidFill>
                  <a:srgbClr val="812B1D"/>
                </a:solidFill>
                <a:latin typeface="Times New Roman"/>
              </a:rPr>
              <a:t>работы</a:t>
            </a:r>
          </a:p>
          <a:p>
            <a:pPr marL="285750" lvl="0" indent="-285750">
              <a:buFontTx/>
              <a:buChar char="-"/>
            </a:pPr>
            <a:endParaRPr lang="ru-RU" b="1" dirty="0">
              <a:solidFill>
                <a:srgbClr val="812B1D"/>
              </a:solidFill>
              <a:latin typeface="Times New Roman"/>
            </a:endParaRPr>
          </a:p>
          <a:p>
            <a:pPr lvl="0"/>
            <a:endParaRPr lang="ru-RU" b="1" dirty="0" smtClean="0">
              <a:solidFill>
                <a:srgbClr val="ED7D31">
                  <a:lumMod val="50000"/>
                </a:srgbClr>
              </a:solidFill>
              <a:latin typeface="Times New Roman"/>
            </a:endParaRPr>
          </a:p>
          <a:p>
            <a:pPr lvl="0"/>
            <a:endParaRPr lang="ru-RU" b="1" dirty="0">
              <a:solidFill>
                <a:srgbClr val="ED7D31">
                  <a:lumMod val="50000"/>
                </a:srgbClr>
              </a:solidFill>
              <a:latin typeface="Times New Roman"/>
            </a:endParaRPr>
          </a:p>
          <a:p>
            <a:pPr lvl="0"/>
            <a:endParaRPr lang="ru-RU" b="1" dirty="0" smtClean="0">
              <a:solidFill>
                <a:srgbClr val="ED7D31">
                  <a:lumMod val="50000"/>
                </a:srgbClr>
              </a:solidFill>
              <a:latin typeface="Times New Roman"/>
            </a:endParaRPr>
          </a:p>
          <a:p>
            <a:pPr lvl="0"/>
            <a:endParaRPr lang="ru-RU" b="1" dirty="0">
              <a:solidFill>
                <a:srgbClr val="ED7D31">
                  <a:lumMod val="50000"/>
                </a:srgbClr>
              </a:solidFill>
              <a:latin typeface="Times New Roman"/>
            </a:endParaRPr>
          </a:p>
          <a:p>
            <a:pPr marL="285750" lvl="0" indent="-285750">
              <a:buFontTx/>
              <a:buChar char="-"/>
            </a:pPr>
            <a:r>
              <a:rPr lang="ru-RU" b="1" dirty="0" smtClean="0">
                <a:solidFill>
                  <a:srgbClr val="812B1D"/>
                </a:solidFill>
                <a:latin typeface="Times New Roman"/>
              </a:rPr>
              <a:t>журнал </a:t>
            </a:r>
            <a:r>
              <a:rPr lang="ru-RU" b="1" dirty="0">
                <a:solidFill>
                  <a:srgbClr val="812B1D"/>
                </a:solidFill>
                <a:latin typeface="Times New Roman"/>
              </a:rPr>
              <a:t>учета индивидуального консультирования </a:t>
            </a:r>
            <a:r>
              <a:rPr lang="ru-RU" b="1" dirty="0" smtClean="0">
                <a:solidFill>
                  <a:srgbClr val="812B1D"/>
                </a:solidFill>
                <a:latin typeface="Times New Roman"/>
              </a:rPr>
              <a:t>родителей</a:t>
            </a:r>
          </a:p>
          <a:p>
            <a:pPr lvl="0"/>
            <a:r>
              <a:rPr lang="ru-RU" b="1" dirty="0" smtClean="0">
                <a:solidFill>
                  <a:srgbClr val="812B1D"/>
                </a:solidFill>
                <a:latin typeface="Times New Roman"/>
              </a:rPr>
              <a:t> </a:t>
            </a:r>
            <a:endParaRPr lang="ru-RU" b="1" dirty="0">
              <a:solidFill>
                <a:srgbClr val="812B1D"/>
              </a:solidFill>
              <a:latin typeface="Times New Roman"/>
            </a:endParaRPr>
          </a:p>
          <a:p>
            <a:pPr lvl="0"/>
            <a:endParaRPr lang="ru-RU" b="1" dirty="0" smtClean="0">
              <a:solidFill>
                <a:srgbClr val="812B1D"/>
              </a:solidFill>
              <a:latin typeface="Times New Roman"/>
            </a:endParaRPr>
          </a:p>
          <a:p>
            <a:pPr lvl="0"/>
            <a:endParaRPr lang="ru-RU" b="1" dirty="0">
              <a:solidFill>
                <a:srgbClr val="812B1D"/>
              </a:solidFill>
              <a:latin typeface="Times New Roman"/>
            </a:endParaRPr>
          </a:p>
          <a:p>
            <a:pPr lvl="0"/>
            <a:endParaRPr lang="ru-RU" b="1" dirty="0" smtClean="0">
              <a:solidFill>
                <a:srgbClr val="812B1D"/>
              </a:solidFill>
              <a:latin typeface="Times New Roman"/>
            </a:endParaRPr>
          </a:p>
          <a:p>
            <a:pPr lvl="0"/>
            <a:endParaRPr lang="ru-RU" b="1" dirty="0">
              <a:solidFill>
                <a:srgbClr val="812B1D"/>
              </a:solidFill>
              <a:latin typeface="Times New Roman"/>
            </a:endParaRPr>
          </a:p>
          <a:p>
            <a:pPr lvl="0"/>
            <a:endParaRPr lang="ru-RU" b="1" dirty="0">
              <a:solidFill>
                <a:srgbClr val="812B1D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26492748"/>
              </p:ext>
            </p:extLst>
          </p:nvPr>
        </p:nvGraphicFramePr>
        <p:xfrm>
          <a:off x="772160" y="2207538"/>
          <a:ext cx="7533640" cy="1010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6728"/>
                <a:gridCol w="1506728"/>
                <a:gridCol w="1506728"/>
                <a:gridCol w="1506728"/>
                <a:gridCol w="1506728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ФИ ребенка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Содержание занятия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Примечания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39681880"/>
              </p:ext>
            </p:extLst>
          </p:nvPr>
        </p:nvGraphicFramePr>
        <p:xfrm>
          <a:off x="772160" y="3982720"/>
          <a:ext cx="7472680" cy="10388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4536"/>
                <a:gridCol w="1494536"/>
                <a:gridCol w="1494536"/>
                <a:gridCol w="1713992"/>
                <a:gridCol w="1275080"/>
              </a:tblGrid>
              <a:tr h="55622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ФИ ребенка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Рекомендации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Подпись родителей</a:t>
                      </a:r>
                      <a:endParaRPr lang="ru-RU" dirty="0"/>
                    </a:p>
                  </a:txBody>
                  <a:tcPr/>
                </a:tc>
              </a:tr>
              <a:tr h="39881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2838228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wedge/>
      </p:transition>
    </mc:Choice>
    <mc:Fallback>
      <p:transition spd="slow">
        <p:wedg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ln w="28575">
            <a:solidFill>
              <a:srgbClr val="6E1C0C"/>
            </a:solidFill>
          </a:ln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3600" b="1" dirty="0">
                <a:solidFill>
                  <a:srgbClr val="6E1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Организационный блок </a:t>
            </a:r>
            <a:endParaRPr lang="ru-RU" sz="3600" dirty="0">
              <a:solidFill>
                <a:srgbClr val="6E1C0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25139" y="2031999"/>
            <a:ext cx="7869891" cy="391128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1800" b="1" dirty="0" smtClean="0">
                <a:solidFill>
                  <a:srgbClr val="812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логопедического кабинета</a:t>
            </a:r>
          </a:p>
          <a:p>
            <a:pPr marL="0" indent="0">
              <a:buNone/>
            </a:pPr>
            <a:endParaRPr lang="ru-RU" sz="1800" b="1" dirty="0" smtClean="0">
              <a:solidFill>
                <a:srgbClr val="812B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rgbClr val="812B1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Паспорт ЛК.</a:t>
            </a:r>
            <a:r>
              <a:rPr lang="en-US" sz="1800" b="1" dirty="0" err="1" smtClean="0">
                <a:solidFill>
                  <a:srgbClr val="812B1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docx</a:t>
            </a:r>
            <a:endParaRPr lang="ru-RU" sz="1800" b="1" dirty="0">
              <a:solidFill>
                <a:srgbClr val="812B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6098" y="3362960"/>
            <a:ext cx="3157502" cy="2368394"/>
          </a:xfrm>
          <a:prstGeom prst="rect">
            <a:avLst/>
          </a:prstGeom>
          <a:ln w="88900" cap="sq" cmpd="thickThin">
            <a:solidFill>
              <a:srgbClr val="6E1C0C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71270" y="3362960"/>
            <a:ext cx="3136570" cy="2367280"/>
          </a:xfrm>
          <a:prstGeom prst="rect">
            <a:avLst/>
          </a:prstGeom>
          <a:ln w="88900" cap="sq" cmpd="thickThin">
            <a:solidFill>
              <a:srgbClr val="6E1C0C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39832334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wedge/>
      </p:transition>
    </mc:Choice>
    <mc:Fallback>
      <p:transition spd="slow">
        <p:wedg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58906" y="233679"/>
            <a:ext cx="7839635" cy="619761"/>
          </a:xfrm>
          <a:ln w="28575">
            <a:solidFill>
              <a:srgbClr val="332319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6E1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Диагностический блок</a:t>
            </a:r>
            <a:endParaRPr lang="ru-RU" sz="2800" b="1" dirty="0">
              <a:solidFill>
                <a:srgbClr val="6E1C0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12800" y="1740099"/>
            <a:ext cx="7467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812B1D"/>
                </a:solidFill>
                <a:latin typeface="Times New Roman"/>
              </a:rPr>
              <a:t>- мониторинг </a:t>
            </a:r>
            <a:r>
              <a:rPr lang="ru-RU" b="1" dirty="0">
                <a:solidFill>
                  <a:srgbClr val="812B1D"/>
                </a:solidFill>
                <a:latin typeface="Times New Roman"/>
              </a:rPr>
              <a:t>речевого развития детей старшего дошкольного </a:t>
            </a:r>
            <a:r>
              <a:rPr lang="ru-RU" b="1" dirty="0" smtClean="0">
                <a:solidFill>
                  <a:srgbClr val="812B1D"/>
                </a:solidFill>
                <a:latin typeface="Times New Roman"/>
              </a:rPr>
              <a:t>возраста</a:t>
            </a:r>
          </a:p>
          <a:p>
            <a:r>
              <a:rPr lang="ru-RU" b="1" dirty="0" smtClean="0">
                <a:solidFill>
                  <a:srgbClr val="812B1D"/>
                </a:solidFill>
                <a:latin typeface="Times New Roman"/>
              </a:rPr>
              <a:t>- </a:t>
            </a:r>
            <a:r>
              <a:rPr lang="ru-RU" b="1" dirty="0">
                <a:solidFill>
                  <a:srgbClr val="812B1D"/>
                </a:solidFill>
                <a:latin typeface="Times New Roman"/>
              </a:rPr>
              <a:t>речевые </a:t>
            </a:r>
            <a:r>
              <a:rPr lang="ru-RU" b="1" dirty="0" smtClean="0">
                <a:solidFill>
                  <a:srgbClr val="812B1D"/>
                </a:solidFill>
                <a:latin typeface="Times New Roman"/>
              </a:rPr>
              <a:t>карты</a:t>
            </a:r>
            <a:endParaRPr lang="ru-RU" b="1" dirty="0">
              <a:solidFill>
                <a:srgbClr val="812B1D"/>
              </a:solidFill>
              <a:latin typeface="Times New Roman"/>
            </a:endParaRPr>
          </a:p>
          <a:p>
            <a:r>
              <a:rPr lang="ru-RU" b="1" dirty="0">
                <a:solidFill>
                  <a:srgbClr val="812B1D"/>
                </a:solidFill>
                <a:latin typeface="Times New Roman"/>
              </a:rPr>
              <a:t>- экран </a:t>
            </a:r>
            <a:r>
              <a:rPr lang="ru-RU" b="1" dirty="0" smtClean="0">
                <a:solidFill>
                  <a:srgbClr val="812B1D"/>
                </a:solidFill>
                <a:latin typeface="Times New Roman"/>
              </a:rPr>
              <a:t>звукопроизношения</a:t>
            </a:r>
            <a:endParaRPr lang="ru-RU" b="1" dirty="0">
              <a:solidFill>
                <a:srgbClr val="812B1D"/>
              </a:solidFill>
              <a:latin typeface="Times New Roman"/>
            </a:endParaRPr>
          </a:p>
          <a:p>
            <a:r>
              <a:rPr lang="ru-RU" b="1" dirty="0">
                <a:solidFill>
                  <a:srgbClr val="812B1D"/>
                </a:solidFill>
                <a:latin typeface="Times New Roman"/>
              </a:rPr>
              <a:t>- сводные диагностические </a:t>
            </a:r>
            <a:r>
              <a:rPr lang="ru-RU" b="1" dirty="0" smtClean="0">
                <a:solidFill>
                  <a:srgbClr val="812B1D"/>
                </a:solidFill>
                <a:latin typeface="Times New Roman"/>
              </a:rPr>
              <a:t>таблицы</a:t>
            </a:r>
            <a:endParaRPr lang="ru-RU" b="1" dirty="0">
              <a:solidFill>
                <a:srgbClr val="812B1D"/>
              </a:solidFill>
              <a:latin typeface="Times New Roman"/>
            </a:endParaRP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/>
              </a:rPr>
              <a:t>- </a:t>
            </a:r>
            <a:r>
              <a:rPr lang="ru-RU" b="1" dirty="0">
                <a:solidFill>
                  <a:srgbClr val="812B1D"/>
                </a:solidFill>
                <a:latin typeface="Times New Roman"/>
              </a:rPr>
              <a:t>психолого-педагогические характеристики на </a:t>
            </a:r>
            <a:r>
              <a:rPr lang="ru-RU" b="1" dirty="0" smtClean="0">
                <a:solidFill>
                  <a:srgbClr val="812B1D"/>
                </a:solidFill>
                <a:latin typeface="Times New Roman"/>
              </a:rPr>
              <a:t>детей</a:t>
            </a:r>
            <a:endParaRPr lang="ru-RU" b="1" dirty="0">
              <a:solidFill>
                <a:srgbClr val="812B1D"/>
              </a:solidFill>
              <a:latin typeface="Times New Roman"/>
            </a:endParaRPr>
          </a:p>
          <a:p>
            <a:r>
              <a:rPr lang="ru-RU" b="1" dirty="0">
                <a:solidFill>
                  <a:srgbClr val="812B1D"/>
                </a:solidFill>
                <a:latin typeface="Times New Roman"/>
              </a:rPr>
              <a:t>- журнал </a:t>
            </a:r>
            <a:r>
              <a:rPr lang="ru-RU" b="1" dirty="0" err="1" smtClean="0">
                <a:solidFill>
                  <a:srgbClr val="812B1D"/>
                </a:solidFill>
                <a:latin typeface="Times New Roman"/>
              </a:rPr>
              <a:t>ПМПк</a:t>
            </a:r>
            <a:endParaRPr lang="ru-RU" b="1" dirty="0">
              <a:solidFill>
                <a:srgbClr val="812B1D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0960">
            <a:off x="6346190" y="3771425"/>
            <a:ext cx="1950389" cy="2136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312756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wedge/>
      </p:transition>
    </mc:Choice>
    <mc:Fallback>
      <p:transition spd="slow">
        <p:wedg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58906" y="233679"/>
            <a:ext cx="7839635" cy="599441"/>
          </a:xfrm>
          <a:ln w="28575">
            <a:solidFill>
              <a:srgbClr val="6E1C0C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6E1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Блок планирования</a:t>
            </a:r>
            <a:endParaRPr lang="ru-RU" sz="2800" b="1" dirty="0">
              <a:solidFill>
                <a:srgbClr val="6E1C0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9440" y="1588760"/>
            <a:ext cx="81076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Tx/>
              <a:buChar char="-"/>
            </a:pPr>
            <a:r>
              <a:rPr lang="ru-RU" b="1" dirty="0" smtClean="0">
                <a:solidFill>
                  <a:srgbClr val="812B1D"/>
                </a:solidFill>
                <a:latin typeface="Times New Roman"/>
              </a:rPr>
              <a:t>годовой </a:t>
            </a:r>
            <a:r>
              <a:rPr lang="ru-RU" b="1" dirty="0">
                <a:solidFill>
                  <a:srgbClr val="812B1D"/>
                </a:solidFill>
                <a:latin typeface="Times New Roman"/>
              </a:rPr>
              <a:t>план организационно-методической и коррекционно-развивающей </a:t>
            </a:r>
            <a:r>
              <a:rPr lang="ru-RU" b="1" dirty="0" smtClean="0">
                <a:solidFill>
                  <a:srgbClr val="812B1D"/>
                </a:solidFill>
                <a:latin typeface="Times New Roman"/>
              </a:rPr>
              <a:t>работы</a:t>
            </a:r>
          </a:p>
          <a:p>
            <a:pPr lvl="0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hlinkClick r:id="rId3" action="ppaction://hlinkfile"/>
              </a:rPr>
              <a:t>Годовой план.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Times New Roman"/>
                <a:hlinkClick r:id="rId3" action="ppaction://hlinkfile"/>
              </a:rPr>
              <a:t>docx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/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812B1D"/>
                </a:solidFill>
                <a:latin typeface="Times New Roman"/>
              </a:rPr>
              <a:t>рабочая программа  </a:t>
            </a:r>
          </a:p>
          <a:p>
            <a:r>
              <a:rPr lang="ru-RU" b="1" dirty="0" smtClean="0">
                <a:solidFill>
                  <a:srgbClr val="812B1D"/>
                </a:solidFill>
                <a:latin typeface="Times New Roman"/>
                <a:hlinkClick r:id="rId4" action="ppaction://hlinkfile"/>
              </a:rPr>
              <a:t>Рабочая программа.</a:t>
            </a:r>
            <a:r>
              <a:rPr lang="en-US" b="1" dirty="0" err="1" smtClean="0">
                <a:solidFill>
                  <a:srgbClr val="812B1D"/>
                </a:solidFill>
                <a:latin typeface="Times New Roman"/>
                <a:hlinkClick r:id="rId4" action="ppaction://hlinkfile"/>
              </a:rPr>
              <a:t>docx</a:t>
            </a:r>
            <a:r>
              <a:rPr lang="ru-RU" b="1" dirty="0" smtClean="0">
                <a:solidFill>
                  <a:srgbClr val="812B1D"/>
                </a:solidFill>
                <a:latin typeface="Times New Roman"/>
              </a:rPr>
              <a:t>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812B1D"/>
                </a:solidFill>
                <a:latin typeface="Times New Roman"/>
              </a:rPr>
              <a:t>п</a:t>
            </a:r>
            <a:r>
              <a:rPr lang="ru-RU" b="1" dirty="0" smtClean="0">
                <a:solidFill>
                  <a:srgbClr val="812B1D"/>
                </a:solidFill>
                <a:latin typeface="Times New Roman"/>
              </a:rPr>
              <a:t>лан работы с воспитателями группы;</a:t>
            </a:r>
          </a:p>
          <a:p>
            <a:r>
              <a:rPr lang="ru-RU" b="1" dirty="0" smtClean="0">
                <a:solidFill>
                  <a:srgbClr val="812B1D"/>
                </a:solidFill>
                <a:latin typeface="Times New Roman"/>
                <a:hlinkClick r:id="rId5" action="ppaction://hlinkfile"/>
              </a:rPr>
              <a:t>План воспитатели.</a:t>
            </a:r>
            <a:r>
              <a:rPr lang="en-US" b="1" dirty="0" err="1" smtClean="0">
                <a:solidFill>
                  <a:srgbClr val="812B1D"/>
                </a:solidFill>
                <a:latin typeface="Times New Roman"/>
                <a:hlinkClick r:id="rId5" action="ppaction://hlinkfile"/>
              </a:rPr>
              <a:t>docx</a:t>
            </a:r>
            <a:endParaRPr lang="ru-RU" b="1" dirty="0" smtClean="0">
              <a:solidFill>
                <a:srgbClr val="812B1D"/>
              </a:solidFill>
              <a:latin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812B1D"/>
                </a:solidFill>
                <a:latin typeface="Times New Roman"/>
              </a:rPr>
              <a:t>п</a:t>
            </a:r>
            <a:r>
              <a:rPr lang="ru-RU" b="1" dirty="0" smtClean="0">
                <a:solidFill>
                  <a:srgbClr val="812B1D"/>
                </a:solidFill>
                <a:latin typeface="Times New Roman"/>
              </a:rPr>
              <a:t>лан работы с родителями;</a:t>
            </a:r>
          </a:p>
          <a:p>
            <a:r>
              <a:rPr lang="ru-RU" b="1" dirty="0" smtClean="0">
                <a:solidFill>
                  <a:srgbClr val="812B1D"/>
                </a:solidFill>
                <a:latin typeface="Times New Roman"/>
                <a:hlinkClick r:id="rId6" action="ppaction://hlinkfile"/>
              </a:rPr>
              <a:t>План родители.</a:t>
            </a:r>
            <a:r>
              <a:rPr lang="en-US" b="1" dirty="0" err="1" smtClean="0">
                <a:solidFill>
                  <a:srgbClr val="812B1D"/>
                </a:solidFill>
                <a:latin typeface="Times New Roman"/>
                <a:hlinkClick r:id="rId6" action="ppaction://hlinkfile"/>
              </a:rPr>
              <a:t>docx</a:t>
            </a:r>
            <a:endParaRPr lang="ru-RU" b="1" dirty="0" smtClean="0">
              <a:solidFill>
                <a:srgbClr val="812B1D"/>
              </a:solidFill>
              <a:latin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812B1D"/>
                </a:solidFill>
                <a:latin typeface="Times New Roman"/>
              </a:rPr>
              <a:t>п</a:t>
            </a:r>
            <a:r>
              <a:rPr lang="ru-RU" b="1" dirty="0" smtClean="0">
                <a:solidFill>
                  <a:srgbClr val="812B1D"/>
                </a:solidFill>
                <a:latin typeface="Times New Roman"/>
              </a:rPr>
              <a:t>лан совершенствования оснащения логопедического кабинета;</a:t>
            </a:r>
          </a:p>
          <a:p>
            <a:r>
              <a:rPr lang="ru-RU" b="1" dirty="0" smtClean="0">
                <a:solidFill>
                  <a:srgbClr val="812B1D"/>
                </a:solidFill>
                <a:latin typeface="Times New Roman"/>
                <a:hlinkClick r:id="rId7" action="ppaction://hlinkfile"/>
              </a:rPr>
              <a:t>План совершенствования оснащения.</a:t>
            </a:r>
            <a:r>
              <a:rPr lang="en-US" b="1" dirty="0" smtClean="0">
                <a:solidFill>
                  <a:srgbClr val="812B1D"/>
                </a:solidFill>
                <a:latin typeface="Times New Roman"/>
                <a:hlinkClick r:id="rId7" action="ppaction://hlinkfile"/>
              </a:rPr>
              <a:t>doc</a:t>
            </a:r>
            <a:endParaRPr lang="ru-RU" b="1" dirty="0" smtClean="0">
              <a:solidFill>
                <a:srgbClr val="812B1D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04804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wedge/>
      </p:transition>
    </mc:Choice>
    <mc:Fallback>
      <p:transition spd="slow">
        <p:wedg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ln w="28575">
            <a:solidFill>
              <a:srgbClr val="6E1C0C"/>
            </a:solidFill>
          </a:ln>
        </p:spPr>
        <p:txBody>
          <a:bodyPr/>
          <a:lstStyle/>
          <a:p>
            <a:pPr algn="ctr"/>
            <a:r>
              <a:rPr lang="ru-RU" b="1" dirty="0" smtClean="0">
                <a:solidFill>
                  <a:srgbClr val="6E1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Блок планирования</a:t>
            </a:r>
            <a:endParaRPr lang="ru-RU" b="1" dirty="0">
              <a:solidFill>
                <a:srgbClr val="6E1C0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45459" y="1889759"/>
            <a:ext cx="7869891" cy="4287203"/>
          </a:xfrm>
        </p:spPr>
        <p:txBody>
          <a:bodyPr/>
          <a:lstStyle/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r>
              <a:rPr lang="ru-RU" sz="1800" b="1" dirty="0">
                <a:solidFill>
                  <a:srgbClr val="812B1D"/>
                </a:solidFill>
                <a:latin typeface="Times New Roman"/>
              </a:rPr>
              <a:t>перспективный план коррекционной работы;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r>
              <a:rPr lang="ru-RU" sz="1800" b="1" dirty="0">
                <a:solidFill>
                  <a:srgbClr val="812B1D"/>
                </a:solidFill>
                <a:latin typeface="Times New Roman"/>
              </a:rPr>
              <a:t>календарно-тематический план коррекционно-развивающей работы</a:t>
            </a:r>
            <a:r>
              <a:rPr lang="ru-RU" sz="1800" b="1" dirty="0" smtClean="0">
                <a:solidFill>
                  <a:srgbClr val="812B1D"/>
                </a:solidFill>
                <a:latin typeface="Times New Roman"/>
              </a:rPr>
              <a:t>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812B1D"/>
                </a:solidFill>
                <a:latin typeface="Times New Roman"/>
                <a:hlinkClick r:id="rId3" action="ppaction://hlinkfile"/>
              </a:rPr>
              <a:t>КТП.</a:t>
            </a:r>
            <a:r>
              <a:rPr lang="en-US" sz="1800" b="1" dirty="0" err="1" smtClean="0">
                <a:solidFill>
                  <a:srgbClr val="812B1D"/>
                </a:solidFill>
                <a:latin typeface="Times New Roman"/>
                <a:hlinkClick r:id="rId3" action="ppaction://hlinkfile"/>
              </a:rPr>
              <a:t>docx</a:t>
            </a:r>
            <a:endParaRPr lang="ru-RU" sz="1800" b="1" dirty="0">
              <a:solidFill>
                <a:srgbClr val="812B1D"/>
              </a:solidFill>
              <a:latin typeface="Times New Roman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r>
              <a:rPr lang="ru-RU" sz="1800" b="1" dirty="0">
                <a:solidFill>
                  <a:srgbClr val="812B1D"/>
                </a:solidFill>
                <a:latin typeface="Times New Roman"/>
              </a:rPr>
              <a:t>конспекты образовательной деятельности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800" b="1" dirty="0" smtClean="0">
                <a:solidFill>
                  <a:srgbClr val="812B1D"/>
                </a:solidFill>
                <a:latin typeface="Times New Roman"/>
              </a:rPr>
              <a:t>план </a:t>
            </a:r>
            <a:r>
              <a:rPr lang="ru-RU" sz="1800" b="1" dirty="0">
                <a:solidFill>
                  <a:srgbClr val="812B1D"/>
                </a:solidFill>
                <a:latin typeface="Times New Roman"/>
              </a:rPr>
              <a:t>индивидуальной </a:t>
            </a:r>
            <a:r>
              <a:rPr lang="ru-RU" sz="1800" b="1" dirty="0" smtClean="0">
                <a:solidFill>
                  <a:srgbClr val="812B1D"/>
                </a:solidFill>
                <a:latin typeface="Times New Roman"/>
              </a:rPr>
              <a:t>работы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err="1" smtClean="0">
                <a:solidFill>
                  <a:srgbClr val="812B1D"/>
                </a:solidFill>
                <a:latin typeface="Times New Roman"/>
                <a:hlinkClick r:id="rId4" action="ppaction://hlinkfile"/>
              </a:rPr>
              <a:t>Индив</a:t>
            </a:r>
            <a:r>
              <a:rPr lang="ru-RU" sz="1800" b="1" dirty="0" smtClean="0">
                <a:solidFill>
                  <a:srgbClr val="812B1D"/>
                </a:solidFill>
                <a:latin typeface="Times New Roman"/>
                <a:hlinkClick r:id="rId4" action="ppaction://hlinkfile"/>
              </a:rPr>
              <a:t> план.</a:t>
            </a:r>
            <a:r>
              <a:rPr lang="en-US" sz="1800" b="1" dirty="0" smtClean="0">
                <a:solidFill>
                  <a:srgbClr val="812B1D"/>
                </a:solidFill>
                <a:latin typeface="Times New Roman"/>
                <a:hlinkClick r:id="rId4" action="ppaction://hlinkfile"/>
              </a:rPr>
              <a:t>doc</a:t>
            </a:r>
            <a:endParaRPr lang="ru-RU" sz="1800" b="1" dirty="0">
              <a:solidFill>
                <a:srgbClr val="812B1D"/>
              </a:solidFill>
              <a:latin typeface="Times New Roman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812B1D"/>
                </a:solidFill>
                <a:latin typeface="Times New Roman"/>
              </a:rPr>
              <a:t>- индивидуальный образовательный маршрут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812B1D"/>
                </a:solidFill>
                <a:latin typeface="Times New Roman"/>
              </a:rPr>
              <a:t>- план самообразования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812B1D"/>
                </a:solidFill>
                <a:latin typeface="Times New Roman"/>
                <a:hlinkClick r:id="rId5" action="ppaction://hlinkfile"/>
              </a:rPr>
              <a:t>План самообразования.</a:t>
            </a:r>
            <a:r>
              <a:rPr lang="en-US" sz="1800" b="1" dirty="0" smtClean="0">
                <a:solidFill>
                  <a:srgbClr val="812B1D"/>
                </a:solidFill>
                <a:latin typeface="Times New Roman"/>
                <a:hlinkClick r:id="rId5" action="ppaction://hlinkfile"/>
              </a:rPr>
              <a:t>doc</a:t>
            </a:r>
            <a:endParaRPr lang="ru-RU" sz="1800" b="1" dirty="0">
              <a:solidFill>
                <a:srgbClr val="812B1D"/>
              </a:solidFill>
              <a:latin typeface="Times New Roman"/>
            </a:endParaRP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992245"/>
            <a:ext cx="2590800" cy="17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771858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wedge/>
      </p:transition>
    </mc:Choice>
    <mc:Fallback>
      <p:transition spd="slow">
        <p:wedg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6240" y="274320"/>
            <a:ext cx="8351520" cy="944880"/>
          </a:xfrm>
          <a:ln w="28575">
            <a:solidFill>
              <a:srgbClr val="6E1C0C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6E1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Консультативно-методический блок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64360" y="2778620"/>
            <a:ext cx="1701800" cy="171200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Старший воспитатель</a:t>
            </a:r>
            <a:endParaRPr lang="ru-RU" sz="2000" b="1" dirty="0"/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 rot="5400000">
            <a:off x="5981396" y="2994633"/>
            <a:ext cx="513686" cy="325120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ематический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</a:t>
            </a: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 rot="5400000">
            <a:off x="6002019" y="2009024"/>
            <a:ext cx="472440" cy="325120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700" dirty="0" smtClean="0">
                <a:solidFill>
                  <a:srgbClr val="000000"/>
                </a:solidFill>
                <a:latin typeface="Times New Roman"/>
              </a:rPr>
              <a:t>Работа в творческих группах</a:t>
            </a:r>
            <a:endParaRPr lang="ru-RU" sz="1700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 rot="5400000">
            <a:off x="5974078" y="965019"/>
            <a:ext cx="528321" cy="325120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роектная деятельность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93936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wedge/>
      </p:transition>
    </mc:Choice>
    <mc:Fallback>
      <p:transition spd="slow">
        <p:wedg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6240" y="274320"/>
            <a:ext cx="8351520" cy="944880"/>
          </a:xfrm>
          <a:ln w="28575">
            <a:solidFill>
              <a:srgbClr val="6E1C0C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6E1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Консультативно-методический блок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83920" y="2349500"/>
            <a:ext cx="1544320" cy="25704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Р</a:t>
            </a:r>
            <a:r>
              <a:rPr lang="ru-RU" sz="2000" b="1" dirty="0" smtClean="0"/>
              <a:t>одители</a:t>
            </a:r>
            <a:endParaRPr lang="ru-RU" sz="2000" b="1" dirty="0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 rot="5400000">
            <a:off x="5151120" y="426720"/>
            <a:ext cx="650240" cy="325120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700" dirty="0">
                <a:solidFill>
                  <a:schemeClr val="tx1"/>
                </a:solidFill>
                <a:latin typeface="Times New Roman"/>
              </a:rPr>
              <a:t>Т</a:t>
            </a:r>
            <a:r>
              <a:rPr lang="ru-RU" sz="1700" dirty="0" smtClean="0">
                <a:solidFill>
                  <a:schemeClr val="tx1"/>
                </a:solidFill>
                <a:latin typeface="Times New Roman"/>
              </a:rPr>
              <a:t>ексты родительских собраний, консультаций, семинаров</a:t>
            </a:r>
            <a:endParaRPr lang="ru-RU" sz="17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 rot="5400000">
            <a:off x="5080000" y="1412240"/>
            <a:ext cx="792480" cy="325120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700" dirty="0">
                <a:solidFill>
                  <a:srgbClr val="000000"/>
                </a:solidFill>
                <a:latin typeface="Times New Roman"/>
              </a:rPr>
              <a:t>И</a:t>
            </a:r>
            <a:r>
              <a:rPr lang="ru-RU" sz="1700" dirty="0" smtClean="0">
                <a:solidFill>
                  <a:srgbClr val="000000"/>
                </a:solidFill>
                <a:latin typeface="Times New Roman"/>
              </a:rPr>
              <a:t>ндивидуальные </a:t>
            </a:r>
            <a:r>
              <a:rPr lang="ru-RU" sz="1700" dirty="0">
                <a:solidFill>
                  <a:srgbClr val="000000"/>
                </a:solidFill>
                <a:latin typeface="Times New Roman"/>
              </a:rPr>
              <a:t>тетради рекомендаций родителям для занятий в домашних условиях </a:t>
            </a:r>
            <a:endParaRPr lang="ru-RU" sz="1700" dirty="0"/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 rot="5400000">
            <a:off x="5300980" y="2265680"/>
            <a:ext cx="431800" cy="316992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для стенда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 rot="5400000">
            <a:off x="5095240" y="3185160"/>
            <a:ext cx="843280" cy="316992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сайтом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Лого-Азбука.</a:t>
            </a:r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jpg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file"/>
              </a:rPr>
              <a:t>Рекомендации родителям.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file"/>
              </a:rPr>
              <a:t>docx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 rot="5400000">
            <a:off x="5300980" y="4000500"/>
            <a:ext cx="431800" cy="316992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00050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wedge/>
      </p:transition>
    </mc:Choice>
    <mc:Fallback>
      <p:transition spd="slow">
        <p:wedg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6240" y="274320"/>
            <a:ext cx="8351520" cy="944880"/>
          </a:xfrm>
          <a:ln w="28575">
            <a:solidFill>
              <a:srgbClr val="6E1C0C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6E1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Консультативно-методический блок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77240" y="2214880"/>
            <a:ext cx="1803400" cy="28448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Воспитатели</a:t>
            </a:r>
            <a:endParaRPr lang="ru-RU" sz="2000" b="1" dirty="0"/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 rot="5400000">
            <a:off x="5819140" y="48260"/>
            <a:ext cx="599440" cy="462788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/>
              </a:rPr>
              <a:t>П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апка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взаимосвязи с педагогами группы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 rot="5400000">
            <a:off x="5651500" y="1109980"/>
            <a:ext cx="934720" cy="462788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/>
              </a:rPr>
              <a:t>Рекомендации для воспитателей общеразвивающих </a:t>
            </a:r>
            <a:r>
              <a:rPr lang="ru-RU" dirty="0" err="1" smtClean="0">
                <a:solidFill>
                  <a:srgbClr val="000000"/>
                </a:solidFill>
                <a:latin typeface="Times New Roman"/>
              </a:rPr>
              <a:t>гр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/>
                <a:hlinkClick r:id="rId3" action="ppaction://hlinkfile"/>
              </a:rPr>
              <a:t>Рекомендации воспитателям.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hlinkClick r:id="rId3" action="ppaction://hlinkfile"/>
              </a:rPr>
              <a:t>docx</a:t>
            </a:r>
            <a:endParaRPr lang="ru-RU" dirty="0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 rot="5400000">
            <a:off x="5819140" y="2120900"/>
            <a:ext cx="599440" cy="462788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lvl="0" algn="ctr"/>
            <a:r>
              <a:rPr lang="ru-RU" dirty="0">
                <a:solidFill>
                  <a:schemeClr val="tx1"/>
                </a:solidFill>
                <a:latin typeface="Times New Roman"/>
              </a:rPr>
              <a:t>Р</a:t>
            </a:r>
            <a:r>
              <a:rPr lang="ru-RU" dirty="0" smtClean="0">
                <a:solidFill>
                  <a:schemeClr val="tx1"/>
                </a:solidFill>
                <a:latin typeface="Times New Roman"/>
              </a:rPr>
              <a:t>екомендации на лето</a:t>
            </a:r>
          </a:p>
          <a:p>
            <a:pPr lvl="0" algn="ctr"/>
            <a:r>
              <a:rPr lang="ru-RU" dirty="0" smtClean="0">
                <a:solidFill>
                  <a:schemeClr val="tx1"/>
                </a:solidFill>
                <a:latin typeface="Times New Roman"/>
                <a:hlinkClick r:id="rId4" action="ppaction://hlinkfile"/>
              </a:rPr>
              <a:t>Рекомендации Лето.</a:t>
            </a:r>
            <a:r>
              <a:rPr lang="en-US" dirty="0" err="1" smtClean="0">
                <a:solidFill>
                  <a:schemeClr val="tx1"/>
                </a:solidFill>
                <a:latin typeface="Times New Roman"/>
                <a:hlinkClick r:id="rId4" action="ppaction://hlinkfile"/>
              </a:rPr>
              <a:t>docx</a:t>
            </a:r>
            <a:endParaRPr lang="ru-RU" dirty="0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 rot="5400000">
            <a:off x="5834380" y="2867660"/>
            <a:ext cx="487680" cy="470916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700" dirty="0">
                <a:solidFill>
                  <a:schemeClr val="tx1"/>
                </a:solidFill>
                <a:latin typeface="Times New Roman"/>
              </a:rPr>
              <a:t>Т</a:t>
            </a:r>
            <a:r>
              <a:rPr lang="ru-RU" sz="1700" dirty="0" smtClean="0">
                <a:solidFill>
                  <a:schemeClr val="tx1"/>
                </a:solidFill>
                <a:latin typeface="Times New Roman"/>
              </a:rPr>
              <a:t>ексты консультаций, семинаров</a:t>
            </a:r>
            <a:endParaRPr lang="ru-RU" sz="1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6179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wedge/>
      </p:transition>
    </mc:Choice>
    <mc:Fallback>
      <p:transition spd="slow">
        <p:wedg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6240" y="274320"/>
            <a:ext cx="8351520" cy="944880"/>
          </a:xfrm>
          <a:ln w="28575">
            <a:solidFill>
              <a:srgbClr val="6E1C0C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6E1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Консультативно-методический блок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71880" y="2783840"/>
            <a:ext cx="1854200" cy="118219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Педагог-психолог</a:t>
            </a:r>
            <a:endParaRPr lang="ru-RU" sz="2000" b="1" dirty="0"/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 rot="5400000">
            <a:off x="5064760" y="1158240"/>
            <a:ext cx="650240" cy="325120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ПМПк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 rot="5400000">
            <a:off x="5064760" y="2074456"/>
            <a:ext cx="650240" cy="325120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детей, направляемых на ПМПК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 rot="5400000">
            <a:off x="5064760" y="3019336"/>
            <a:ext cx="650240" cy="325120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Консультпункт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2353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wedge/>
      </p:transition>
    </mc:Choice>
    <mc:Fallback>
      <p:transition spd="slow">
        <p:wedg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58906" y="233679"/>
            <a:ext cx="7839635" cy="772161"/>
          </a:xfrm>
          <a:ln w="28575">
            <a:solidFill>
              <a:srgbClr val="6E1C0C"/>
            </a:solidFill>
          </a:ln>
        </p:spPr>
        <p:txBody>
          <a:bodyPr/>
          <a:lstStyle/>
          <a:p>
            <a:pPr algn="ctr"/>
            <a:r>
              <a:rPr lang="ru-RU" b="1" dirty="0" smtClean="0">
                <a:solidFill>
                  <a:srgbClr val="6E1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Блок отчетной документации</a:t>
            </a:r>
            <a:endParaRPr lang="ru-RU" b="1" dirty="0">
              <a:solidFill>
                <a:srgbClr val="6E1C0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0400" y="1782356"/>
            <a:ext cx="7701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812B1D"/>
                </a:solidFill>
                <a:latin typeface="Times New Roman"/>
              </a:rPr>
              <a:t>-    отчет </a:t>
            </a:r>
            <a:r>
              <a:rPr lang="ru-RU" b="1" dirty="0">
                <a:solidFill>
                  <a:srgbClr val="812B1D"/>
                </a:solidFill>
                <a:latin typeface="Times New Roman"/>
              </a:rPr>
              <a:t>о </a:t>
            </a:r>
            <a:r>
              <a:rPr lang="ru-RU" b="1" dirty="0" smtClean="0">
                <a:solidFill>
                  <a:srgbClr val="812B1D"/>
                </a:solidFill>
                <a:latin typeface="Times New Roman"/>
              </a:rPr>
              <a:t>работе учителя-логопеда</a:t>
            </a:r>
            <a:endParaRPr lang="ru-RU" b="1" dirty="0">
              <a:solidFill>
                <a:srgbClr val="812B1D"/>
              </a:solidFill>
              <a:latin typeface="Times New Roman"/>
            </a:endParaRP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rgbClr val="812B1D"/>
                </a:solidFill>
                <a:latin typeface="Times New Roman"/>
              </a:rPr>
              <a:t>а</a:t>
            </a:r>
            <a:r>
              <a:rPr lang="ru-RU" b="1" dirty="0" smtClean="0">
                <a:solidFill>
                  <a:srgbClr val="812B1D"/>
                </a:solidFill>
                <a:latin typeface="Times New Roman"/>
              </a:rPr>
              <a:t>нализ реализации рабочей программы за учебный год</a:t>
            </a:r>
            <a:endParaRPr lang="ru-RU" b="1" dirty="0">
              <a:solidFill>
                <a:srgbClr val="812B1D"/>
              </a:solidFill>
              <a:latin typeface="Times New Roman"/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812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</a:t>
            </a:r>
            <a:r>
              <a:rPr lang="ru-RU" b="1" dirty="0">
                <a:solidFill>
                  <a:srgbClr val="812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педагогической </a:t>
            </a:r>
            <a:r>
              <a:rPr lang="ru-RU" b="1" dirty="0" smtClean="0">
                <a:solidFill>
                  <a:srgbClr val="812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812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</a:t>
            </a:r>
            <a:endParaRPr lang="ru-RU" b="1" dirty="0">
              <a:solidFill>
                <a:srgbClr val="812B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://hddfhm.com/images/documents-clipart-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280" y="4131697"/>
            <a:ext cx="2641600" cy="1981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786988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wedge/>
      </p:transition>
    </mc:Choice>
    <mc:Fallback>
      <p:transition spd="slow">
        <p:wedg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58906" y="518159"/>
            <a:ext cx="7839635" cy="670561"/>
          </a:xfrm>
          <a:ln w="28575">
            <a:solidFill>
              <a:srgbClr val="6E1C0C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6E1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Документация учителя-логопеда</a:t>
            </a:r>
            <a:endParaRPr lang="ru-RU" sz="2800" b="1" dirty="0">
              <a:solidFill>
                <a:srgbClr val="6E1C0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1680" y="1656140"/>
            <a:ext cx="79146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812B1D"/>
                </a:solidFill>
                <a:latin typeface="Times New Roman"/>
              </a:rPr>
              <a:t>Система документации учителя-логопеда </a:t>
            </a:r>
            <a:r>
              <a:rPr lang="ru-RU" sz="2000" b="1" dirty="0">
                <a:solidFill>
                  <a:srgbClr val="812B1D"/>
                </a:solidFill>
                <a:latin typeface="Times New Roman"/>
              </a:rPr>
              <a:t>складывается из: </a:t>
            </a:r>
          </a:p>
          <a:p>
            <a:r>
              <a:rPr lang="ru-RU" sz="2000" b="1" dirty="0">
                <a:solidFill>
                  <a:srgbClr val="812B1D"/>
                </a:solidFill>
                <a:latin typeface="Times New Roman"/>
              </a:rPr>
              <a:t>1) нормативно-правовых документов, регулирующих деятельность </a:t>
            </a:r>
            <a:r>
              <a:rPr lang="ru-RU" sz="2000" b="1" dirty="0" smtClean="0">
                <a:solidFill>
                  <a:srgbClr val="812B1D"/>
                </a:solidFill>
                <a:latin typeface="Times New Roman"/>
              </a:rPr>
              <a:t>педагога</a:t>
            </a:r>
            <a:endParaRPr lang="ru-RU" sz="2000" b="1" dirty="0">
              <a:solidFill>
                <a:srgbClr val="812B1D"/>
              </a:solidFill>
              <a:latin typeface="Times New Roman"/>
            </a:endParaRPr>
          </a:p>
          <a:p>
            <a:r>
              <a:rPr lang="ru-RU" sz="2000" b="1" dirty="0">
                <a:solidFill>
                  <a:srgbClr val="812B1D"/>
                </a:solidFill>
                <a:latin typeface="Times New Roman"/>
              </a:rPr>
              <a:t>2) рабочей документации учителя-логопеда, позволяющей грамотно выстроить коррекционно-развивающий процесс и обеспечить его </a:t>
            </a:r>
            <a:r>
              <a:rPr lang="ru-RU" sz="2000" b="1" dirty="0" smtClean="0">
                <a:solidFill>
                  <a:srgbClr val="812B1D"/>
                </a:solidFill>
                <a:latin typeface="Times New Roman"/>
              </a:rPr>
              <a:t>индивидуализацию</a:t>
            </a:r>
            <a:endParaRPr lang="ru-RU" sz="2000" b="1" dirty="0">
              <a:solidFill>
                <a:srgbClr val="812B1D"/>
              </a:solidFill>
              <a:latin typeface="Times New Roman"/>
            </a:endParaRPr>
          </a:p>
          <a:p>
            <a:r>
              <a:rPr lang="ru-RU" sz="2000" b="1" dirty="0">
                <a:solidFill>
                  <a:srgbClr val="812B1D"/>
                </a:solidFill>
                <a:latin typeface="Times New Roman"/>
              </a:rPr>
              <a:t>3) отчетной документации, позволяющей определить результативность коррекционно-развивающей работы </a:t>
            </a:r>
            <a:r>
              <a:rPr lang="ru-RU" sz="2000" b="1" dirty="0" smtClean="0">
                <a:solidFill>
                  <a:srgbClr val="812B1D"/>
                </a:solidFill>
                <a:latin typeface="Times New Roman"/>
              </a:rPr>
              <a:t>учителя-логопеда</a:t>
            </a:r>
            <a:endParaRPr lang="ru-RU" sz="2000" b="1" dirty="0">
              <a:solidFill>
                <a:srgbClr val="812B1D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8975">
            <a:off x="6784756" y="4558747"/>
            <a:ext cx="2197287" cy="15008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835461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wedge/>
      </p:transition>
    </mc:Choice>
    <mc:Fallback>
      <p:transition spd="slow">
        <p:wedg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58906" y="172720"/>
            <a:ext cx="7839635" cy="833120"/>
          </a:xfrm>
          <a:ln w="28575">
            <a:solidFill>
              <a:srgbClr val="6E1C0C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6E1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Папка взаимосвязи с воспитателями</a:t>
            </a:r>
            <a:endParaRPr lang="ru-RU" sz="3200" b="1" dirty="0">
              <a:solidFill>
                <a:srgbClr val="6E1C0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79120" y="1229360"/>
            <a:ext cx="8138160" cy="4836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rgbClr val="812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Структура:</a:t>
            </a:r>
            <a:endParaRPr lang="ru-RU" sz="1800" b="1" dirty="0">
              <a:solidFill>
                <a:srgbClr val="812B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solidFill>
                  <a:srgbClr val="812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</a:t>
            </a:r>
            <a:r>
              <a:rPr lang="ru-RU" sz="1800" b="1" dirty="0">
                <a:solidFill>
                  <a:srgbClr val="812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логопедическими заключениями</a:t>
            </a:r>
            <a:r>
              <a:rPr lang="ru-RU" sz="1800" b="1" dirty="0" smtClean="0">
                <a:solidFill>
                  <a:srgbClr val="812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1800" b="1" dirty="0">
                <a:solidFill>
                  <a:srgbClr val="812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800" b="1" dirty="0" smtClean="0">
                <a:solidFill>
                  <a:srgbClr val="812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екомендации для воспитателей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812B1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РЕКОМЕНДАЦИИ .</a:t>
            </a:r>
            <a:r>
              <a:rPr lang="en-US" sz="1800" b="1" dirty="0" err="1" smtClean="0">
                <a:solidFill>
                  <a:srgbClr val="812B1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docx</a:t>
            </a:r>
            <a:endParaRPr lang="ru-RU" sz="1800" b="1" dirty="0" smtClean="0">
              <a:solidFill>
                <a:srgbClr val="812B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solidFill>
                  <a:srgbClr val="812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экран </a:t>
            </a:r>
            <a:r>
              <a:rPr lang="ru-RU" sz="1800" b="1" dirty="0">
                <a:solidFill>
                  <a:srgbClr val="812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звукопроизношения,</a:t>
            </a:r>
          </a:p>
          <a:p>
            <a:r>
              <a:rPr lang="ru-RU" sz="1800" b="1" dirty="0" smtClean="0">
                <a:solidFill>
                  <a:srgbClr val="812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</a:t>
            </a:r>
            <a:r>
              <a:rPr lang="ru-RU" sz="1800" b="1" dirty="0">
                <a:solidFill>
                  <a:srgbClr val="812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по подгруппам,</a:t>
            </a:r>
          </a:p>
          <a:p>
            <a:r>
              <a:rPr lang="ru-RU" sz="1800" b="1" dirty="0" smtClean="0">
                <a:solidFill>
                  <a:srgbClr val="812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расписание </a:t>
            </a:r>
            <a:r>
              <a:rPr lang="ru-RU" sz="1800" b="1" dirty="0">
                <a:solidFill>
                  <a:srgbClr val="812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лексических тем</a:t>
            </a:r>
            <a:r>
              <a:rPr lang="ru-RU" sz="1800" b="1" dirty="0" smtClean="0">
                <a:solidFill>
                  <a:srgbClr val="812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812B1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file"/>
              </a:rPr>
              <a:t>РАСПИСАНИЕ ЛЕКСИЧЕСКИХ ТЕМ.</a:t>
            </a:r>
            <a:r>
              <a:rPr lang="en-US" sz="1800" b="1" dirty="0" smtClean="0">
                <a:solidFill>
                  <a:srgbClr val="812B1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file"/>
              </a:rPr>
              <a:t>doc</a:t>
            </a:r>
            <a:endParaRPr lang="ru-RU" sz="1800" b="1" dirty="0">
              <a:solidFill>
                <a:srgbClr val="812B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solidFill>
                  <a:srgbClr val="812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расписание </a:t>
            </a:r>
            <a:r>
              <a:rPr lang="ru-RU" sz="1800" b="1" dirty="0">
                <a:solidFill>
                  <a:srgbClr val="812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коррекционно-развивающей образовательной деятельности,</a:t>
            </a:r>
          </a:p>
          <a:p>
            <a:r>
              <a:rPr lang="ru-RU" sz="1800" b="1" dirty="0" smtClean="0">
                <a:solidFill>
                  <a:srgbClr val="812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ru-RU" sz="1800" b="1" dirty="0">
                <a:solidFill>
                  <a:srgbClr val="812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упражнения для </a:t>
            </a:r>
            <a:r>
              <a:rPr lang="ru-RU" sz="1800" b="1" dirty="0" smtClean="0">
                <a:solidFill>
                  <a:srgbClr val="812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подгрупповой  </a:t>
            </a:r>
            <a:r>
              <a:rPr lang="ru-RU" sz="1800" b="1" dirty="0">
                <a:solidFill>
                  <a:srgbClr val="812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lang="ru-RU" sz="1800" b="1" dirty="0" smtClean="0">
                <a:solidFill>
                  <a:srgbClr val="812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1800" b="1" dirty="0" smtClean="0">
                <a:solidFill>
                  <a:srgbClr val="812B1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file"/>
              </a:rPr>
              <a:t>ЯНВАРЬ.</a:t>
            </a:r>
            <a:r>
              <a:rPr lang="en-US" sz="1800" b="1" dirty="0" err="1" smtClean="0">
                <a:solidFill>
                  <a:srgbClr val="812B1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file"/>
              </a:rPr>
              <a:t>docx</a:t>
            </a:r>
            <a:endParaRPr lang="ru-RU" sz="1800" b="1" dirty="0">
              <a:solidFill>
                <a:srgbClr val="812B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solidFill>
                  <a:srgbClr val="812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</a:t>
            </a:r>
            <a:r>
              <a:rPr lang="ru-RU" sz="1800" b="1" dirty="0">
                <a:solidFill>
                  <a:srgbClr val="812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индивидуальной работы по </a:t>
            </a:r>
            <a:r>
              <a:rPr lang="ru-RU" sz="1800" b="1" dirty="0" smtClean="0">
                <a:solidFill>
                  <a:srgbClr val="812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коррекции звукопроизношения</a:t>
            </a:r>
          </a:p>
          <a:p>
            <a:r>
              <a:rPr lang="ru-RU" sz="1800" b="1" dirty="0" smtClean="0">
                <a:solidFill>
                  <a:srgbClr val="812B1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file"/>
              </a:rPr>
              <a:t>Индивидуальная работа.</a:t>
            </a:r>
            <a:r>
              <a:rPr lang="en-US" sz="1800" b="1" dirty="0" smtClean="0">
                <a:solidFill>
                  <a:srgbClr val="812B1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file"/>
              </a:rPr>
              <a:t>doc</a:t>
            </a:r>
            <a:endParaRPr lang="ru-RU" sz="1800" b="1" dirty="0">
              <a:solidFill>
                <a:srgbClr val="812B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59928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wedge/>
      </p:transition>
    </mc:Choice>
    <mc:Fallback>
      <p:transition spd="slow">
        <p:wedg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7737" y="1056641"/>
            <a:ext cx="7839635" cy="133773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СПАСИБО ЗА ВНИМАНИЕ</a:t>
            </a:r>
            <a:endParaRPr lang="ru-RU" sz="4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2828544"/>
            <a:ext cx="3608070" cy="2886456"/>
          </a:xfrm>
          <a:prstGeom prst="rect">
            <a:avLst/>
          </a:prstGeom>
          <a:solidFill>
            <a:srgbClr val="E9A449"/>
          </a:solidFill>
          <a:ln>
            <a:solidFill>
              <a:srgbClr val="E9A449"/>
            </a:solidFill>
          </a:ln>
          <a:effectLst/>
        </p:spPr>
      </p:pic>
    </p:spTree>
    <p:extLst>
      <p:ext uri="{BB962C8B-B14F-4D97-AF65-F5344CB8AC3E}">
        <p14:creationId xmlns="" xmlns:p14="http://schemas.microsoft.com/office/powerpoint/2010/main" val="27670710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wedge/>
      </p:transition>
    </mc:Choice>
    <mc:Fallback>
      <p:transition spd="slow">
        <p:wedg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1040" y="1672719"/>
            <a:ext cx="7772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rgbClr val="812B1D"/>
                </a:solidFill>
                <a:latin typeface="Times New Roman"/>
              </a:rPr>
              <a:t>Йощенко</a:t>
            </a:r>
            <a:r>
              <a:rPr lang="ru-RU" sz="2000" b="1" dirty="0">
                <a:solidFill>
                  <a:srgbClr val="812B1D"/>
                </a:solidFill>
                <a:latin typeface="Times New Roman"/>
              </a:rPr>
              <a:t> В.О. </a:t>
            </a:r>
            <a:endParaRPr lang="ru-RU" sz="2000" b="1" dirty="0" smtClean="0">
              <a:solidFill>
                <a:srgbClr val="812B1D"/>
              </a:solidFill>
              <a:latin typeface="Times New Roman"/>
            </a:endParaRPr>
          </a:p>
          <a:p>
            <a:r>
              <a:rPr lang="ru-RU" sz="2000" b="1" dirty="0" smtClean="0">
                <a:solidFill>
                  <a:srgbClr val="812B1D"/>
                </a:solidFill>
                <a:latin typeface="Times New Roman"/>
              </a:rPr>
              <a:t>«Сборник </a:t>
            </a:r>
            <a:r>
              <a:rPr lang="ru-RU" sz="2000" b="1" dirty="0">
                <a:solidFill>
                  <a:srgbClr val="812B1D"/>
                </a:solidFill>
                <a:latin typeface="Times New Roman"/>
              </a:rPr>
              <a:t>примерных форм документов и методических материалов к организации логопедической работы в ДОУ» выделила следующие </a:t>
            </a:r>
            <a:r>
              <a:rPr lang="ru-RU" sz="2000" b="1" dirty="0" smtClean="0">
                <a:solidFill>
                  <a:srgbClr val="812B1D"/>
                </a:solidFill>
                <a:latin typeface="Times New Roman"/>
              </a:rPr>
              <a:t>направления документации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</a:rPr>
              <a:t>: 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</a:rPr>
              <a:t>-    </a:t>
            </a:r>
            <a:r>
              <a:rPr lang="ru-RU" sz="2000" b="1" dirty="0" smtClean="0">
                <a:solidFill>
                  <a:srgbClr val="812B1D"/>
                </a:solidFill>
                <a:latin typeface="Times New Roman"/>
              </a:rPr>
              <a:t>текущая документация </a:t>
            </a: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solidFill>
                  <a:srgbClr val="812B1D"/>
                </a:solidFill>
                <a:latin typeface="Times New Roman"/>
              </a:rPr>
              <a:t>документация </a:t>
            </a:r>
            <a:r>
              <a:rPr lang="ru-RU" sz="2000" b="1" dirty="0">
                <a:solidFill>
                  <a:srgbClr val="812B1D"/>
                </a:solidFill>
                <a:latin typeface="Times New Roman"/>
              </a:rPr>
              <a:t>диагностического </a:t>
            </a:r>
            <a:r>
              <a:rPr lang="ru-RU" sz="2000" b="1" dirty="0" smtClean="0">
                <a:solidFill>
                  <a:srgbClr val="812B1D"/>
                </a:solidFill>
                <a:latin typeface="Times New Roman"/>
              </a:rPr>
              <a:t>блока</a:t>
            </a: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solidFill>
                  <a:srgbClr val="812B1D"/>
                </a:solidFill>
                <a:latin typeface="Times New Roman"/>
              </a:rPr>
              <a:t>документация </a:t>
            </a:r>
            <a:r>
              <a:rPr lang="ru-RU" sz="2000" b="1" dirty="0">
                <a:solidFill>
                  <a:srgbClr val="812B1D"/>
                </a:solidFill>
                <a:latin typeface="Times New Roman"/>
              </a:rPr>
              <a:t>блока планирования коррекционно-речевой работы </a:t>
            </a:r>
            <a:endParaRPr lang="ru-RU" sz="2000" b="1" dirty="0" smtClean="0">
              <a:solidFill>
                <a:srgbClr val="812B1D"/>
              </a:solidFill>
              <a:latin typeface="Times New Roman"/>
            </a:endParaRP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solidFill>
                  <a:srgbClr val="812B1D"/>
                </a:solidFill>
                <a:latin typeface="Times New Roman"/>
              </a:rPr>
              <a:t>документация </a:t>
            </a:r>
            <a:r>
              <a:rPr lang="ru-RU" sz="2000" b="1" dirty="0">
                <a:solidFill>
                  <a:srgbClr val="812B1D"/>
                </a:solidFill>
                <a:latin typeface="Times New Roman"/>
              </a:rPr>
              <a:t>консультативно-методического </a:t>
            </a:r>
            <a:r>
              <a:rPr lang="ru-RU" sz="2000" b="1" dirty="0" smtClean="0">
                <a:solidFill>
                  <a:srgbClr val="812B1D"/>
                </a:solidFill>
                <a:latin typeface="Times New Roman"/>
              </a:rPr>
              <a:t>блока</a:t>
            </a:r>
            <a:endParaRPr lang="ru-RU" sz="2000" b="1" dirty="0">
              <a:solidFill>
                <a:srgbClr val="812B1D"/>
              </a:solidFill>
            </a:endParaRPr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658813" y="233363"/>
            <a:ext cx="7839075" cy="701357"/>
          </a:xfrm>
          <a:ln w="28575">
            <a:solidFill>
              <a:srgbClr val="6E1C0C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6E1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Документация учителя-логопеда</a:t>
            </a:r>
            <a:endParaRPr lang="ru-RU" sz="2800" b="1" dirty="0">
              <a:solidFill>
                <a:srgbClr val="6E1C0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80" y="4330710"/>
            <a:ext cx="2326640" cy="16844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066747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wedge/>
      </p:transition>
    </mc:Choice>
    <mc:Fallback>
      <p:transition spd="slow">
        <p:wedg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13280" y="1714609"/>
            <a:ext cx="54864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000000"/>
              </a:solidFill>
              <a:latin typeface="Times New Roman"/>
            </a:endParaRPr>
          </a:p>
          <a:p>
            <a:r>
              <a:rPr lang="ru-RU" sz="2400" b="1" dirty="0" smtClean="0">
                <a:solidFill>
                  <a:srgbClr val="812B1D"/>
                </a:solidFill>
                <a:latin typeface="Times New Roman"/>
              </a:rPr>
              <a:t>- </a:t>
            </a:r>
            <a:r>
              <a:rPr lang="ru-RU" sz="2400" b="1" dirty="0">
                <a:solidFill>
                  <a:srgbClr val="812B1D"/>
                </a:solidFill>
                <a:latin typeface="Times New Roman"/>
              </a:rPr>
              <a:t>нормативный </a:t>
            </a:r>
            <a:r>
              <a:rPr lang="ru-RU" sz="2400" b="1" dirty="0" smtClean="0">
                <a:solidFill>
                  <a:srgbClr val="812B1D"/>
                </a:solidFill>
                <a:latin typeface="Times New Roman"/>
              </a:rPr>
              <a:t>блок </a:t>
            </a:r>
            <a:endParaRPr lang="ru-RU" sz="2400" b="1" dirty="0">
              <a:solidFill>
                <a:srgbClr val="812B1D"/>
              </a:solidFill>
              <a:latin typeface="Times New Roman"/>
            </a:endParaRPr>
          </a:p>
          <a:p>
            <a:r>
              <a:rPr lang="ru-RU" sz="2400" b="1" dirty="0">
                <a:solidFill>
                  <a:srgbClr val="812B1D"/>
                </a:solidFill>
                <a:latin typeface="Times New Roman"/>
              </a:rPr>
              <a:t>- организационный </a:t>
            </a:r>
            <a:r>
              <a:rPr lang="ru-RU" sz="2400" b="1" dirty="0" smtClean="0">
                <a:solidFill>
                  <a:srgbClr val="812B1D"/>
                </a:solidFill>
                <a:latin typeface="Times New Roman"/>
              </a:rPr>
              <a:t>блок</a:t>
            </a:r>
            <a:endParaRPr lang="ru-RU" sz="2400" b="1" dirty="0">
              <a:solidFill>
                <a:srgbClr val="812B1D"/>
              </a:solidFill>
              <a:latin typeface="Times New Roman"/>
            </a:endParaRPr>
          </a:p>
          <a:p>
            <a:r>
              <a:rPr lang="ru-RU" sz="2400" b="1" dirty="0">
                <a:solidFill>
                  <a:srgbClr val="812B1D"/>
                </a:solidFill>
                <a:latin typeface="Times New Roman"/>
              </a:rPr>
              <a:t>- диагностический </a:t>
            </a:r>
            <a:r>
              <a:rPr lang="ru-RU" sz="2400" b="1" dirty="0" smtClean="0">
                <a:solidFill>
                  <a:srgbClr val="812B1D"/>
                </a:solidFill>
                <a:latin typeface="Times New Roman"/>
              </a:rPr>
              <a:t>блок </a:t>
            </a:r>
            <a:endParaRPr lang="ru-RU" sz="2400" b="1" dirty="0">
              <a:solidFill>
                <a:srgbClr val="812B1D"/>
              </a:solidFill>
              <a:latin typeface="Times New Roman"/>
            </a:endParaRPr>
          </a:p>
          <a:p>
            <a:r>
              <a:rPr lang="ru-RU" sz="2400" b="1" dirty="0">
                <a:solidFill>
                  <a:srgbClr val="812B1D"/>
                </a:solidFill>
                <a:latin typeface="Times New Roman"/>
              </a:rPr>
              <a:t>- блок </a:t>
            </a:r>
            <a:r>
              <a:rPr lang="ru-RU" sz="2400" b="1" dirty="0" smtClean="0">
                <a:solidFill>
                  <a:srgbClr val="812B1D"/>
                </a:solidFill>
                <a:latin typeface="Times New Roman"/>
              </a:rPr>
              <a:t>планирования </a:t>
            </a:r>
            <a:endParaRPr lang="ru-RU" sz="2400" b="1" dirty="0">
              <a:solidFill>
                <a:srgbClr val="812B1D"/>
              </a:solidFill>
              <a:latin typeface="Times New Roman"/>
            </a:endParaRPr>
          </a:p>
          <a:p>
            <a:r>
              <a:rPr lang="ru-RU" sz="2400" b="1" dirty="0">
                <a:solidFill>
                  <a:srgbClr val="812B1D"/>
                </a:solidFill>
                <a:latin typeface="Times New Roman"/>
              </a:rPr>
              <a:t>- консультативно-методический </a:t>
            </a:r>
            <a:r>
              <a:rPr lang="ru-RU" sz="2400" b="1" dirty="0" smtClean="0">
                <a:solidFill>
                  <a:srgbClr val="812B1D"/>
                </a:solidFill>
                <a:latin typeface="Times New Roman"/>
              </a:rPr>
              <a:t>блок </a:t>
            </a:r>
            <a:endParaRPr lang="ru-RU" sz="2400" b="1" dirty="0">
              <a:solidFill>
                <a:srgbClr val="812B1D"/>
              </a:solidFill>
              <a:latin typeface="Times New Roman"/>
            </a:endParaRPr>
          </a:p>
          <a:p>
            <a:r>
              <a:rPr lang="ru-RU" sz="2400" b="1" dirty="0">
                <a:solidFill>
                  <a:srgbClr val="812B1D"/>
                </a:solidFill>
                <a:latin typeface="Times New Roman"/>
              </a:rPr>
              <a:t>- блок отчетной </a:t>
            </a:r>
            <a:r>
              <a:rPr lang="ru-RU" sz="2400" b="1" dirty="0" smtClean="0">
                <a:solidFill>
                  <a:srgbClr val="812B1D"/>
                </a:solidFill>
                <a:latin typeface="Times New Roman"/>
              </a:rPr>
              <a:t>документации </a:t>
            </a:r>
            <a:endParaRPr lang="ru-RU" sz="2400" b="1" dirty="0">
              <a:solidFill>
                <a:srgbClr val="812B1D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68440" y="3723640"/>
            <a:ext cx="2575560" cy="2575560"/>
          </a:xfrm>
          <a:prstGeom prst="rect">
            <a:avLst/>
          </a:prstGeom>
        </p:spPr>
      </p:pic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668973" y="426403"/>
            <a:ext cx="7839075" cy="701357"/>
          </a:xfrm>
          <a:ln w="28575">
            <a:solidFill>
              <a:srgbClr val="6E1C0C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6E1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Документация учителя-логопеда</a:t>
            </a:r>
            <a:endParaRPr lang="ru-RU" sz="2800" b="1" dirty="0">
              <a:solidFill>
                <a:srgbClr val="6E1C0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372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wedge/>
      </p:transition>
    </mc:Choice>
    <mc:Fallback>
      <p:transition spd="slow">
        <p:wedg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3142" y="304799"/>
            <a:ext cx="7839635" cy="650241"/>
          </a:xfrm>
          <a:ln w="28575">
            <a:solidFill>
              <a:srgbClr val="6E1C0C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6E1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Нормативный блок</a:t>
            </a:r>
            <a:endParaRPr lang="ru-RU" sz="2800" b="1" dirty="0">
              <a:solidFill>
                <a:srgbClr val="6E1C0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6080" y="1230432"/>
            <a:ext cx="849376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700" b="1" dirty="0" smtClean="0">
                <a:solidFill>
                  <a:srgbClr val="812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1700" b="1" dirty="0">
                <a:solidFill>
                  <a:srgbClr val="812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«Об образовании в Российской Федерации» от 29.12.2012 г</a:t>
            </a:r>
            <a:r>
              <a:rPr lang="ru-RU" sz="1700" b="1" dirty="0" smtClean="0">
                <a:solidFill>
                  <a:srgbClr val="812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ru-RU" sz="1700" b="1" dirty="0" smtClean="0">
                <a:solidFill>
                  <a:srgbClr val="812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государственный образовательный стандарт дошкольного образования</a:t>
            </a:r>
          </a:p>
          <a:p>
            <a:pPr marL="285750" indent="-285750">
              <a:buFontTx/>
              <a:buChar char="-"/>
            </a:pPr>
            <a:r>
              <a:rPr lang="ru-RU" sz="1700" b="1" dirty="0">
                <a:solidFill>
                  <a:srgbClr val="812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Главного государственного санитарного врача Российской Федерации от 15 мая 2013 г. N 26 г. Москва от "Об утверждении СанПиН 2.4.1.3049-13 </a:t>
            </a:r>
            <a:r>
              <a:rPr lang="ru-RU" sz="1700" b="1" dirty="0" smtClean="0">
                <a:solidFill>
                  <a:srgbClr val="812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700" b="1" dirty="0" err="1" smtClean="0">
                <a:solidFill>
                  <a:srgbClr val="812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</a:t>
            </a:r>
            <a:r>
              <a:rPr lang="ru-RU" sz="1700" b="1" dirty="0" smtClean="0">
                <a:solidFill>
                  <a:srgbClr val="812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эпидемиологические </a:t>
            </a:r>
            <a:r>
              <a:rPr lang="ru-RU" sz="1700" b="1" dirty="0">
                <a:solidFill>
                  <a:srgbClr val="812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устройству, содержанию и организации режима работы дошкольных образовательных </a:t>
            </a:r>
            <a:r>
              <a:rPr lang="ru-RU" sz="1700" b="1" dirty="0" smtClean="0">
                <a:solidFill>
                  <a:srgbClr val="812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организаций»</a:t>
            </a:r>
          </a:p>
          <a:p>
            <a:pPr marL="285750" indent="-285750">
              <a:buFontTx/>
              <a:buChar char="-"/>
            </a:pPr>
            <a:r>
              <a:rPr lang="ru-RU" sz="1700" b="1" dirty="0" smtClean="0">
                <a:solidFill>
                  <a:srgbClr val="812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700" b="1" dirty="0">
                <a:solidFill>
                  <a:srgbClr val="812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образования и науки РФ от 30 августа 2013 г. № 1014 “Об утверждении Порядка организации и осуществления образовательной деятельности по основным общеобразовательным программам - образовательным программам дошкольного образования</a:t>
            </a:r>
            <a:r>
              <a:rPr lang="ru-RU" sz="1700" b="1" dirty="0" smtClean="0">
                <a:solidFill>
                  <a:srgbClr val="812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285750" indent="-285750">
              <a:buFontTx/>
              <a:buChar char="-"/>
            </a:pPr>
            <a:r>
              <a:rPr lang="ru-RU" sz="1700" b="1" dirty="0">
                <a:solidFill>
                  <a:srgbClr val="812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 «О  персональных данных» от 27.07.2006 № 152 – ФЗ (ред. </a:t>
            </a:r>
            <a:r>
              <a:rPr lang="ru-RU" sz="1700" b="1" dirty="0" smtClean="0">
                <a:solidFill>
                  <a:srgbClr val="812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700" b="1" dirty="0">
                <a:solidFill>
                  <a:srgbClr val="812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29.07.2017) </a:t>
            </a:r>
            <a:endParaRPr lang="ru-RU" sz="1700" b="1" dirty="0" smtClean="0">
              <a:solidFill>
                <a:srgbClr val="812B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700" b="1" dirty="0">
                <a:solidFill>
                  <a:srgbClr val="812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и науки РФ (</a:t>
            </a:r>
            <a:r>
              <a:rPr lang="ru-RU" sz="1700" b="1" dirty="0" err="1">
                <a:solidFill>
                  <a:srgbClr val="812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1700" b="1" dirty="0">
                <a:solidFill>
                  <a:srgbClr val="812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России) от 22 декабря 2014 г. № 1601  "О продолжительности рабочего времени (норме часов педагогической работы за ставку заработной платы) педагогических работников, оговариваемых в трудовом договоре" (ред. от 29.06.2016)</a:t>
            </a:r>
          </a:p>
        </p:txBody>
      </p:sp>
    </p:spTree>
    <p:extLst>
      <p:ext uri="{BB962C8B-B14F-4D97-AF65-F5344CB8AC3E}">
        <p14:creationId xmlns="" xmlns:p14="http://schemas.microsoft.com/office/powerpoint/2010/main" val="4498353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wedge/>
      </p:transition>
    </mc:Choice>
    <mc:Fallback>
      <p:transition spd="slow">
        <p:wedg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ln w="28575">
            <a:solidFill>
              <a:srgbClr val="6E1C0C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6E1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Нормативный блок</a:t>
            </a:r>
            <a:endParaRPr lang="ru-RU" sz="2800" b="1" dirty="0">
              <a:solidFill>
                <a:srgbClr val="6E1C0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-	</a:t>
            </a:r>
            <a:r>
              <a:rPr lang="ru-RU" sz="1800" b="1" dirty="0">
                <a:solidFill>
                  <a:srgbClr val="812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Примерная адаптированная основная образовательная программа дошкольного образования детей с тяжёлыми нарушениями речи (одобрена решением федерального учебно-методического объединения по общему образованию 7 декабря 2017 г. Протокол № 6/17)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812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- Реестр примерных основных общеобразовательных программ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812B1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</a:t>
            </a:r>
            <a:r>
              <a:rPr lang="ru-RU" sz="1800" b="1" dirty="0">
                <a:solidFill>
                  <a:srgbClr val="812B1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://fgosreestr.ru</a:t>
            </a:r>
            <a:r>
              <a:rPr lang="ru-RU" sz="1800" b="1" dirty="0" smtClean="0">
                <a:solidFill>
                  <a:srgbClr val="812B1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endParaRPr lang="ru-RU" sz="1800" b="1" dirty="0" smtClean="0">
              <a:solidFill>
                <a:srgbClr val="812B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b="1" dirty="0">
              <a:solidFill>
                <a:srgbClr val="812B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b="1" dirty="0">
              <a:solidFill>
                <a:srgbClr val="812B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hlinkClick r:id="rId4" action="ppaction://hlinkfile"/>
              </a:rPr>
              <a:t>Программа Реестр.</a:t>
            </a:r>
            <a:r>
              <a:rPr lang="en-US" dirty="0" smtClean="0">
                <a:hlinkClick r:id="rId4" action="ppaction://hlinkfile"/>
              </a:rPr>
              <a:t>pdf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750104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wedge/>
      </p:transition>
    </mc:Choice>
    <mc:Fallback>
      <p:transition spd="slow">
        <p:wedg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58906" y="233679"/>
            <a:ext cx="7839635" cy="579121"/>
          </a:xfrm>
          <a:ln w="28575">
            <a:solidFill>
              <a:srgbClr val="6E1C0C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6E1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Нормативный блок</a:t>
            </a:r>
            <a:endParaRPr lang="ru-RU" sz="2800" b="1" dirty="0">
              <a:solidFill>
                <a:srgbClr val="6E1C0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7040" y="1789232"/>
            <a:ext cx="84937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b="1" dirty="0">
                <a:solidFill>
                  <a:srgbClr val="812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департамента образования мэрии города Ярославля от 12.11.2012 №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rgbClr val="812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01-05/895 «Об утверждении положения об оказании логопедической помощи детям </a:t>
            </a:r>
            <a:r>
              <a:rPr lang="ru-RU" b="1" dirty="0" smtClean="0">
                <a:solidFill>
                  <a:srgbClr val="812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муниципальных образовательных учреждениях, образовательную </a:t>
            </a:r>
            <a:r>
              <a:rPr lang="ru-RU" b="1" dirty="0">
                <a:solidFill>
                  <a:srgbClr val="812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программу дошкольного образования»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rgbClr val="812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b="1" dirty="0" smtClean="0">
                <a:solidFill>
                  <a:srgbClr val="812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олжностная </a:t>
            </a:r>
            <a:r>
              <a:rPr lang="ru-RU" b="1" dirty="0">
                <a:solidFill>
                  <a:srgbClr val="812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</a:t>
            </a:r>
            <a:r>
              <a:rPr lang="ru-RU" b="1" dirty="0" smtClean="0">
                <a:solidFill>
                  <a:srgbClr val="812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учителя-логопеда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rgbClr val="812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 dirty="0" smtClean="0">
                <a:solidFill>
                  <a:srgbClr val="812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нструкция </a:t>
            </a:r>
            <a:r>
              <a:rPr lang="ru-RU" b="1" dirty="0">
                <a:solidFill>
                  <a:srgbClr val="812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охране </a:t>
            </a:r>
            <a:r>
              <a:rPr lang="ru-RU" b="1" dirty="0" smtClean="0">
                <a:solidFill>
                  <a:srgbClr val="812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труда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812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группе компенсирующей направленности для детей с ТНР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812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психолого-медико-педагогическом консилиуме МДОУ</a:t>
            </a:r>
          </a:p>
        </p:txBody>
      </p:sp>
    </p:spTree>
    <p:extLst>
      <p:ext uri="{BB962C8B-B14F-4D97-AF65-F5344CB8AC3E}">
        <p14:creationId xmlns="" xmlns:p14="http://schemas.microsoft.com/office/powerpoint/2010/main" val="35875327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wedge/>
      </p:transition>
    </mc:Choice>
    <mc:Fallback>
      <p:transition spd="slow">
        <p:wedg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24610" y="244911"/>
            <a:ext cx="7839635" cy="650241"/>
          </a:xfrm>
          <a:ln w="28575">
            <a:solidFill>
              <a:srgbClr val="6E1C0C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6E1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Нормативный блок</a:t>
            </a:r>
            <a:endParaRPr lang="ru-RU" sz="2800" b="1" dirty="0">
              <a:solidFill>
                <a:srgbClr val="6E1C0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0" indent="-28575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800" b="1" dirty="0">
                <a:solidFill>
                  <a:srgbClr val="812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Адаптированная образовательная программа МДОУ «Детский сад №135» для детей с </a:t>
            </a:r>
            <a:r>
              <a:rPr lang="ru-RU" sz="1800" b="1" dirty="0" smtClean="0">
                <a:solidFill>
                  <a:srgbClr val="812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ТНР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b="1" dirty="0" smtClean="0">
              <a:solidFill>
                <a:srgbClr val="812B1D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file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700" b="1" dirty="0" smtClean="0">
                <a:solidFill>
                  <a:srgbClr val="812B1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АОП Березка.</a:t>
            </a:r>
            <a:r>
              <a:rPr lang="en-US" sz="1700" b="1" dirty="0" err="1" smtClean="0">
                <a:solidFill>
                  <a:srgbClr val="812B1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docx</a:t>
            </a:r>
            <a:endParaRPr lang="ru-RU" sz="1700" b="1" dirty="0">
              <a:solidFill>
                <a:srgbClr val="812B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2160" y="2548422"/>
            <a:ext cx="7792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812B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812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Кафедры </a:t>
            </a:r>
            <a:r>
              <a:rPr lang="ru-RU" b="1" dirty="0">
                <a:solidFill>
                  <a:srgbClr val="812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специальной (коррекционной) педагогики СПб </a:t>
            </a:r>
            <a:r>
              <a:rPr lang="ru-RU" b="1" dirty="0" smtClean="0">
                <a:solidFill>
                  <a:srgbClr val="812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АППО</a:t>
            </a:r>
          </a:p>
          <a:p>
            <a:endParaRPr lang="ru-RU" b="1" dirty="0">
              <a:solidFill>
                <a:srgbClr val="812B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812B1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file"/>
              </a:rPr>
              <a:t>АППО СПб.</a:t>
            </a:r>
            <a:r>
              <a:rPr lang="en-US" b="1" dirty="0" smtClean="0">
                <a:solidFill>
                  <a:srgbClr val="812B1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file"/>
              </a:rPr>
              <a:t>jpg</a:t>
            </a:r>
            <a:endParaRPr lang="ru-RU" b="1" dirty="0" smtClean="0">
              <a:solidFill>
                <a:srgbClr val="812B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491" y="3548234"/>
            <a:ext cx="1612349" cy="2381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60243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wedge/>
      </p:transition>
    </mc:Choice>
    <mc:Fallback>
      <p:transition spd="slow">
        <p:wedg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69066" y="294639"/>
            <a:ext cx="7839635" cy="640081"/>
          </a:xfrm>
          <a:ln w="28575">
            <a:solidFill>
              <a:srgbClr val="6E1C0C"/>
            </a:solidFill>
          </a:ln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2800" b="1" dirty="0">
                <a:solidFill>
                  <a:srgbClr val="6E1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Организационный блок </a:t>
            </a:r>
            <a:endParaRPr lang="ru-RU" sz="2800" dirty="0">
              <a:solidFill>
                <a:srgbClr val="6E1C0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36320" y="1446520"/>
            <a:ext cx="69291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812B1D"/>
                </a:solidFill>
                <a:latin typeface="Times New Roman"/>
              </a:rPr>
              <a:t>- циклограмма </a:t>
            </a:r>
            <a:r>
              <a:rPr lang="ru-RU" b="1" dirty="0">
                <a:solidFill>
                  <a:srgbClr val="812B1D"/>
                </a:solidFill>
                <a:latin typeface="Times New Roman"/>
              </a:rPr>
              <a:t>деятельности </a:t>
            </a:r>
            <a:r>
              <a:rPr lang="ru-RU" b="1" dirty="0" smtClean="0">
                <a:solidFill>
                  <a:srgbClr val="812B1D"/>
                </a:solidFill>
                <a:latin typeface="Times New Roman"/>
              </a:rPr>
              <a:t>учителя-логопеда</a:t>
            </a:r>
          </a:p>
          <a:p>
            <a:r>
              <a:rPr lang="ru-RU" b="1" dirty="0" smtClean="0">
                <a:solidFill>
                  <a:srgbClr val="812B1D"/>
                </a:solidFill>
                <a:latin typeface="Times New Roman"/>
                <a:hlinkClick r:id="rId3" action="ppaction://hlinkfile"/>
              </a:rPr>
              <a:t>Циклограмма .</a:t>
            </a:r>
            <a:r>
              <a:rPr lang="en-US" b="1" dirty="0" err="1" smtClean="0">
                <a:solidFill>
                  <a:srgbClr val="812B1D"/>
                </a:solidFill>
                <a:latin typeface="Times New Roman"/>
                <a:hlinkClick r:id="rId3" action="ppaction://hlinkfile"/>
              </a:rPr>
              <a:t>docx</a:t>
            </a:r>
            <a:endParaRPr lang="ru-RU" b="1" dirty="0">
              <a:solidFill>
                <a:srgbClr val="812B1D"/>
              </a:solidFill>
              <a:latin typeface="Times New Roman"/>
            </a:endParaRPr>
          </a:p>
          <a:p>
            <a:r>
              <a:rPr lang="ru-RU" b="1" dirty="0" smtClean="0">
                <a:solidFill>
                  <a:srgbClr val="812B1D"/>
                </a:solidFill>
                <a:latin typeface="Times New Roman"/>
              </a:rPr>
              <a:t>- список </a:t>
            </a:r>
            <a:r>
              <a:rPr lang="ru-RU" b="1" dirty="0">
                <a:solidFill>
                  <a:srgbClr val="812B1D"/>
                </a:solidFill>
                <a:latin typeface="Times New Roman"/>
              </a:rPr>
              <a:t>детей, зачисленных в группу для детей с тяжелыми нарушениями </a:t>
            </a:r>
            <a:r>
              <a:rPr lang="ru-RU" b="1" dirty="0" smtClean="0">
                <a:solidFill>
                  <a:srgbClr val="812B1D"/>
                </a:solidFill>
                <a:latin typeface="Times New Roman"/>
              </a:rPr>
              <a:t>речи</a:t>
            </a:r>
          </a:p>
          <a:p>
            <a:r>
              <a:rPr lang="ru-RU" b="1" dirty="0" smtClean="0">
                <a:solidFill>
                  <a:srgbClr val="812B1D"/>
                </a:solidFill>
                <a:latin typeface="Times New Roman"/>
                <a:hlinkClick r:id="rId4" action="ppaction://hlinkfile"/>
              </a:rPr>
              <a:t>Список группы .</a:t>
            </a:r>
            <a:r>
              <a:rPr lang="en-US" b="1" dirty="0" err="1" smtClean="0">
                <a:solidFill>
                  <a:srgbClr val="812B1D"/>
                </a:solidFill>
                <a:latin typeface="Times New Roman"/>
                <a:hlinkClick r:id="rId4" action="ppaction://hlinkfile"/>
              </a:rPr>
              <a:t>docx</a:t>
            </a:r>
            <a:endParaRPr lang="ru-RU" b="1" dirty="0">
              <a:solidFill>
                <a:srgbClr val="812B1D"/>
              </a:solidFill>
              <a:latin typeface="Times New Roman"/>
            </a:endParaRPr>
          </a:p>
          <a:p>
            <a:r>
              <a:rPr lang="ru-RU" b="1" dirty="0" smtClean="0">
                <a:solidFill>
                  <a:srgbClr val="812B1D"/>
                </a:solidFill>
                <a:latin typeface="Times New Roman"/>
              </a:rPr>
              <a:t>- список </a:t>
            </a:r>
            <a:r>
              <a:rPr lang="ru-RU" b="1" dirty="0">
                <a:solidFill>
                  <a:srgbClr val="812B1D"/>
                </a:solidFill>
                <a:latin typeface="Times New Roman"/>
              </a:rPr>
              <a:t>детей по </a:t>
            </a:r>
            <a:r>
              <a:rPr lang="ru-RU" b="1" dirty="0" smtClean="0">
                <a:solidFill>
                  <a:srgbClr val="812B1D"/>
                </a:solidFill>
                <a:latin typeface="Times New Roman"/>
              </a:rPr>
              <a:t>подгруппам</a:t>
            </a:r>
          </a:p>
          <a:p>
            <a:r>
              <a:rPr lang="ru-RU" b="1" dirty="0" smtClean="0">
                <a:solidFill>
                  <a:srgbClr val="812B1D"/>
                </a:solidFill>
                <a:latin typeface="Times New Roman"/>
              </a:rPr>
              <a:t>- распределение </a:t>
            </a:r>
            <a:r>
              <a:rPr lang="ru-RU" b="1" dirty="0">
                <a:solidFill>
                  <a:srgbClr val="812B1D"/>
                </a:solidFill>
                <a:latin typeface="Times New Roman"/>
              </a:rPr>
              <a:t>групповой и индивидуальной работы </a:t>
            </a:r>
            <a:r>
              <a:rPr lang="ru-RU" b="1" dirty="0" smtClean="0">
                <a:solidFill>
                  <a:srgbClr val="812B1D"/>
                </a:solidFill>
                <a:latin typeface="Times New Roman"/>
              </a:rPr>
              <a:t>учителя-логопеда</a:t>
            </a:r>
          </a:p>
          <a:p>
            <a:r>
              <a:rPr lang="ru-RU" b="1" dirty="0" smtClean="0">
                <a:solidFill>
                  <a:srgbClr val="812B1D"/>
                </a:solidFill>
                <a:latin typeface="Times New Roman"/>
                <a:hlinkClick r:id="rId5" action="ppaction://hlinkfile"/>
              </a:rPr>
              <a:t>Распределение подгрупповой и индивидуальной работы .</a:t>
            </a:r>
            <a:r>
              <a:rPr lang="ru-RU" b="1" dirty="0" err="1" smtClean="0">
                <a:solidFill>
                  <a:srgbClr val="812B1D"/>
                </a:solidFill>
                <a:latin typeface="Times New Roman"/>
                <a:hlinkClick r:id="rId5" action="ppaction://hlinkfile"/>
              </a:rPr>
              <a:t>docx</a:t>
            </a:r>
            <a:endParaRPr lang="ru-RU" b="1" dirty="0" smtClean="0">
              <a:solidFill>
                <a:srgbClr val="812B1D"/>
              </a:solidFill>
              <a:latin typeface="Times New Roman"/>
            </a:endParaRPr>
          </a:p>
          <a:p>
            <a:endParaRPr lang="ru-RU" b="1" dirty="0">
              <a:solidFill>
                <a:srgbClr val="812B1D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01" y="4582160"/>
            <a:ext cx="1712362" cy="12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711223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wedge/>
      </p:transition>
    </mc:Choice>
    <mc:Fallback>
      <p:transition spd="slow">
        <p:wedg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1663</TotalTime>
  <Words>721</Words>
  <Application>Microsoft Office PowerPoint</Application>
  <PresentationFormat>Экран (4:3)</PresentationFormat>
  <Paragraphs>164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Документация учителя-логопеда на современном этапе развития образования </vt:lpstr>
      <vt:lpstr>Документация учителя-логопеда</vt:lpstr>
      <vt:lpstr>Документация учителя-логопеда</vt:lpstr>
      <vt:lpstr>Документация учителя-логопеда</vt:lpstr>
      <vt:lpstr>Нормативный блок</vt:lpstr>
      <vt:lpstr>Нормативный блок</vt:lpstr>
      <vt:lpstr>Нормативный блок</vt:lpstr>
      <vt:lpstr>Нормативный блок</vt:lpstr>
      <vt:lpstr>Организационный блок </vt:lpstr>
      <vt:lpstr>Организационный блок </vt:lpstr>
      <vt:lpstr>Организационный блок </vt:lpstr>
      <vt:lpstr>Диагностический блок</vt:lpstr>
      <vt:lpstr>Блок планирования</vt:lpstr>
      <vt:lpstr>Блок планирования</vt:lpstr>
      <vt:lpstr>Консультативно-методический блок </vt:lpstr>
      <vt:lpstr>Консультативно-методический блок </vt:lpstr>
      <vt:lpstr>Консультативно-методический блок </vt:lpstr>
      <vt:lpstr>Консультативно-методический блок </vt:lpstr>
      <vt:lpstr>Блок отчетной документации</vt:lpstr>
      <vt:lpstr>Папка взаимосвязи с воспитателями</vt:lpstr>
      <vt:lpstr>СПАСИБО ЗА ВНИМАНИЕ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Пользователь</cp:lastModifiedBy>
  <cp:revision>122</cp:revision>
  <dcterms:created xsi:type="dcterms:W3CDTF">2016-11-18T14:12:19Z</dcterms:created>
  <dcterms:modified xsi:type="dcterms:W3CDTF">2018-02-07T08:39:49Z</dcterms:modified>
</cp:coreProperties>
</file>