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57" r:id="rId3"/>
    <p:sldId id="280" r:id="rId4"/>
    <p:sldId id="270" r:id="rId5"/>
    <p:sldId id="259" r:id="rId6"/>
    <p:sldId id="272" r:id="rId7"/>
    <p:sldId id="264" r:id="rId8"/>
    <p:sldId id="273" r:id="rId9"/>
    <p:sldId id="263" r:id="rId10"/>
    <p:sldId id="296" r:id="rId11"/>
    <p:sldId id="295" r:id="rId12"/>
    <p:sldId id="260" r:id="rId13"/>
    <p:sldId id="275" r:id="rId14"/>
    <p:sldId id="290" r:id="rId15"/>
    <p:sldId id="286" r:id="rId16"/>
    <p:sldId id="291" r:id="rId17"/>
    <p:sldId id="292" r:id="rId18"/>
    <p:sldId id="287" r:id="rId19"/>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autoAdjust="0"/>
    <p:restoredTop sz="94663" autoAdjust="0"/>
  </p:normalViewPr>
  <p:slideViewPr>
    <p:cSldViewPr>
      <p:cViewPr varScale="1">
        <p:scale>
          <a:sx n="72" d="100"/>
          <a:sy n="72" d="100"/>
        </p:scale>
        <p:origin x="1326" y="54"/>
      </p:cViewPr>
      <p:guideLst>
        <p:guide orient="horz" pos="2160"/>
        <p:guide pos="2880"/>
      </p:guideLst>
    </p:cSldViewPr>
  </p:slideViewPr>
  <p:outlineViewPr>
    <p:cViewPr>
      <p:scale>
        <a:sx n="33" d="100"/>
        <a:sy n="33" d="100"/>
      </p:scale>
      <p:origin x="0" y="2424"/>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15C6C39-7EEE-4F09-BB67-CC87AA8FEBD9}" type="datetimeFigureOut">
              <a:rPr lang="ru-RU" smtClean="0"/>
              <a:pPr/>
              <a:t>27.11.2016</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039A817-0A1E-4211-A045-D80A2A7044B3}" type="slidenum">
              <a:rPr lang="ru-RU" smtClean="0"/>
              <a:pPr/>
              <a:t>‹#›</a:t>
            </a:fld>
            <a:endParaRPr lang="ru-RU"/>
          </a:p>
        </p:txBody>
      </p:sp>
    </p:spTree>
    <p:extLst>
      <p:ext uri="{BB962C8B-B14F-4D97-AF65-F5344CB8AC3E}">
        <p14:creationId xmlns:p14="http://schemas.microsoft.com/office/powerpoint/2010/main" val="3724181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039A817-0A1E-4211-A045-D80A2A7044B3}" type="slidenum">
              <a:rPr lang="ru-RU" smtClean="0"/>
              <a:pPr/>
              <a:t>1</a:t>
            </a:fld>
            <a:endParaRPr lang="ru-RU" dirty="0"/>
          </a:p>
        </p:txBody>
      </p:sp>
    </p:spTree>
    <p:extLst>
      <p:ext uri="{BB962C8B-B14F-4D97-AF65-F5344CB8AC3E}">
        <p14:creationId xmlns:p14="http://schemas.microsoft.com/office/powerpoint/2010/main" val="748037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5039A817-0A1E-4211-A045-D80A2A7044B3}" type="slidenum">
              <a:rPr lang="ru-RU" smtClean="0"/>
              <a:pPr/>
              <a:t>2</a:t>
            </a:fld>
            <a:endParaRPr lang="ru-RU" dirty="0"/>
          </a:p>
        </p:txBody>
      </p:sp>
    </p:spTree>
    <p:extLst>
      <p:ext uri="{BB962C8B-B14F-4D97-AF65-F5344CB8AC3E}">
        <p14:creationId xmlns:p14="http://schemas.microsoft.com/office/powerpoint/2010/main" val="2676548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5039A817-0A1E-4211-A045-D80A2A7044B3}" type="slidenum">
              <a:rPr lang="ru-RU" smtClean="0"/>
              <a:pPr/>
              <a:t>11</a:t>
            </a:fld>
            <a:endParaRPr lang="ru-RU"/>
          </a:p>
        </p:txBody>
      </p:sp>
    </p:spTree>
    <p:extLst>
      <p:ext uri="{BB962C8B-B14F-4D97-AF65-F5344CB8AC3E}">
        <p14:creationId xmlns:p14="http://schemas.microsoft.com/office/powerpoint/2010/main" val="6761940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gif"/><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1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pic>
        <p:nvPicPr>
          <p:cNvPr id="2" name="Рисунок 6" descr="6541d46a5900t.jpg"/>
          <p:cNvPicPr>
            <a:picLocks noChangeAspect="1"/>
          </p:cNvPicPr>
          <p:nvPr/>
        </p:nvPicPr>
        <p:blipFill>
          <a:blip r:embed="rId2" cstate="print">
            <a:clrChange>
              <a:clrFrom>
                <a:srgbClr val="FFFFFF"/>
              </a:clrFrom>
              <a:clrTo>
                <a:srgbClr val="FFFFFF">
                  <a:alpha val="0"/>
                </a:srgbClr>
              </a:clrTo>
            </a:clrChange>
          </a:blip>
          <a:srcRect/>
          <a:stretch>
            <a:fillRect/>
          </a:stretch>
        </p:blipFill>
        <p:spPr bwMode="auto">
          <a:xfrm>
            <a:off x="0" y="0"/>
            <a:ext cx="9144000" cy="6858000"/>
          </a:xfrm>
          <a:prstGeom prst="rect">
            <a:avLst/>
          </a:prstGeom>
          <a:noFill/>
          <a:ln w="9525">
            <a:noFill/>
            <a:miter lim="800000"/>
            <a:headEnd/>
            <a:tailEnd/>
          </a:ln>
        </p:spPr>
      </p:pic>
      <p:pic>
        <p:nvPicPr>
          <p:cNvPr id="3" name="Рисунок 7" descr="ecb4031e37cd.gif"/>
          <p:cNvPicPr>
            <a:picLocks noChangeAspect="1"/>
          </p:cNvPicPr>
          <p:nvPr/>
        </p:nvPicPr>
        <p:blipFill>
          <a:blip r:embed="rId3" cstate="print"/>
          <a:srcRect/>
          <a:stretch>
            <a:fillRect/>
          </a:stretch>
        </p:blipFill>
        <p:spPr bwMode="auto">
          <a:xfrm>
            <a:off x="6084888" y="2914650"/>
            <a:ext cx="3314700" cy="3943350"/>
          </a:xfrm>
          <a:prstGeom prst="rect">
            <a:avLst/>
          </a:prstGeom>
          <a:noFill/>
          <a:ln w="9525">
            <a:noFill/>
            <a:miter lim="800000"/>
            <a:headEnd/>
            <a:tailEnd/>
          </a:ln>
        </p:spPr>
      </p:pic>
      <p:pic>
        <p:nvPicPr>
          <p:cNvPr id="4" name="Рисунок 8" descr="0_89604_568ac41e_M.png"/>
          <p:cNvPicPr>
            <a:picLocks noChangeAspect="1"/>
          </p:cNvPicPr>
          <p:nvPr/>
        </p:nvPicPr>
        <p:blipFill>
          <a:blip r:embed="rId4" cstate="print"/>
          <a:srcRect/>
          <a:stretch>
            <a:fillRect/>
          </a:stretch>
        </p:blipFill>
        <p:spPr bwMode="auto">
          <a:xfrm>
            <a:off x="6948488" y="1844675"/>
            <a:ext cx="1300162" cy="1363663"/>
          </a:xfrm>
          <a:prstGeom prst="rect">
            <a:avLst/>
          </a:prstGeom>
          <a:noFill/>
          <a:ln w="9525">
            <a:noFill/>
            <a:miter lim="800000"/>
            <a:headEnd/>
            <a:tailEnd/>
          </a:ln>
        </p:spPr>
      </p:pic>
      <p:sp>
        <p:nvSpPr>
          <p:cNvPr id="5" name="Дата 3"/>
          <p:cNvSpPr>
            <a:spLocks noGrp="1"/>
          </p:cNvSpPr>
          <p:nvPr>
            <p:ph type="dt" sz="half" idx="10"/>
          </p:nvPr>
        </p:nvSpPr>
        <p:spPr/>
        <p:txBody>
          <a:bodyPr/>
          <a:lstStyle>
            <a:lvl1pPr>
              <a:defRPr/>
            </a:lvl1pPr>
          </a:lstStyle>
          <a:p>
            <a:pPr>
              <a:defRPr/>
            </a:pPr>
            <a:fld id="{D0AF72B5-5C36-4454-85A6-B719DCB6E237}" type="datetimeFigureOut">
              <a:rPr lang="ru-RU"/>
              <a:pPr>
                <a:defRPr/>
              </a:pPr>
              <a:t>27.11.2016</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06F3D703-E27A-4115-94E5-8363234B7C42}"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pic>
        <p:nvPicPr>
          <p:cNvPr id="4" name="Рисунок 6" descr="0_a1a93_57fe433b_orig.gif"/>
          <p:cNvPicPr>
            <a:picLocks noChangeAspect="1"/>
          </p:cNvPicPr>
          <p:nvPr/>
        </p:nvPicPr>
        <p:blipFill>
          <a:blip r:embed="rId2" cstate="print"/>
          <a:srcRect/>
          <a:stretch>
            <a:fillRect/>
          </a:stretch>
        </p:blipFill>
        <p:spPr bwMode="auto">
          <a:xfrm>
            <a:off x="7380288" y="2636838"/>
            <a:ext cx="2309812" cy="2309812"/>
          </a:xfrm>
          <a:prstGeom prst="rect">
            <a:avLst/>
          </a:prstGeom>
          <a:noFill/>
          <a:ln w="9525">
            <a:noFill/>
            <a:miter lim="800000"/>
            <a:headEnd/>
            <a:tailEnd/>
          </a:ln>
        </p:spPr>
      </p:pic>
      <p:pic>
        <p:nvPicPr>
          <p:cNvPr id="5" name="Рисунок 7" descr="4db66d823c0a.gif"/>
          <p:cNvPicPr>
            <a:picLocks noChangeAspect="1"/>
          </p:cNvPicPr>
          <p:nvPr/>
        </p:nvPicPr>
        <p:blipFill>
          <a:blip r:embed="rId3" cstate="print"/>
          <a:srcRect/>
          <a:stretch>
            <a:fillRect/>
          </a:stretch>
        </p:blipFill>
        <p:spPr bwMode="auto">
          <a:xfrm>
            <a:off x="5992813" y="4219575"/>
            <a:ext cx="3151187" cy="2638425"/>
          </a:xfrm>
          <a:prstGeom prst="rect">
            <a:avLst/>
          </a:prstGeom>
          <a:noFill/>
          <a:ln w="9525">
            <a:noFill/>
            <a:miter lim="800000"/>
            <a:headEnd/>
            <a:tailEnd/>
          </a:ln>
        </p:spPr>
      </p:pic>
      <p:grpSp>
        <p:nvGrpSpPr>
          <p:cNvPr id="6" name="Группа 9"/>
          <p:cNvGrpSpPr>
            <a:grpSpLocks/>
          </p:cNvGrpSpPr>
          <p:nvPr/>
        </p:nvGrpSpPr>
        <p:grpSpPr bwMode="auto">
          <a:xfrm>
            <a:off x="1835150" y="5661025"/>
            <a:ext cx="7308850" cy="1196975"/>
            <a:chOff x="0" y="4793739"/>
            <a:chExt cx="9144000" cy="2064261"/>
          </a:xfrm>
        </p:grpSpPr>
        <p:pic>
          <p:nvPicPr>
            <p:cNvPr id="7" name="Рисунок 9" descr="0_fe7f9_3e19977b_orig.png"/>
            <p:cNvPicPr>
              <a:picLocks noChangeAspect="1"/>
            </p:cNvPicPr>
            <p:nvPr/>
          </p:nvPicPr>
          <p:blipFill>
            <a:blip r:embed="rId4" cstate="print"/>
            <a:srcRect/>
            <a:stretch>
              <a:fillRect/>
            </a:stretch>
          </p:blipFill>
          <p:spPr bwMode="auto">
            <a:xfrm>
              <a:off x="0" y="4793739"/>
              <a:ext cx="5688632" cy="2064261"/>
            </a:xfrm>
            <a:prstGeom prst="rect">
              <a:avLst/>
            </a:prstGeom>
            <a:noFill/>
            <a:ln w="9525">
              <a:noFill/>
              <a:miter lim="800000"/>
              <a:headEnd/>
              <a:tailEnd/>
            </a:ln>
          </p:spPr>
        </p:pic>
        <p:pic>
          <p:nvPicPr>
            <p:cNvPr id="8" name="Рисунок 10" descr="0_fe7f9_3e19977b_orig.png"/>
            <p:cNvPicPr>
              <a:picLocks noChangeAspect="1"/>
            </p:cNvPicPr>
            <p:nvPr/>
          </p:nvPicPr>
          <p:blipFill>
            <a:blip r:embed="rId5" cstate="print"/>
            <a:srcRect/>
            <a:stretch>
              <a:fillRect/>
            </a:stretch>
          </p:blipFill>
          <p:spPr bwMode="auto">
            <a:xfrm flipH="1">
              <a:off x="5076056" y="4793739"/>
              <a:ext cx="4067944" cy="2064261"/>
            </a:xfrm>
            <a:prstGeom prst="rect">
              <a:avLst/>
            </a:prstGeom>
            <a:noFill/>
            <a:ln w="9525">
              <a:noFill/>
              <a:miter lim="800000"/>
              <a:headEnd/>
              <a:tailEnd/>
            </a:ln>
          </p:spPr>
        </p:pic>
      </p:grpSp>
      <p:grpSp>
        <p:nvGrpSpPr>
          <p:cNvPr id="9" name="Группа 14"/>
          <p:cNvGrpSpPr>
            <a:grpSpLocks/>
          </p:cNvGrpSpPr>
          <p:nvPr/>
        </p:nvGrpSpPr>
        <p:grpSpPr bwMode="auto">
          <a:xfrm>
            <a:off x="0" y="5661025"/>
            <a:ext cx="7308850" cy="1196975"/>
            <a:chOff x="0" y="4793739"/>
            <a:chExt cx="9144000" cy="2064261"/>
          </a:xfrm>
        </p:grpSpPr>
        <p:pic>
          <p:nvPicPr>
            <p:cNvPr id="10" name="Рисунок 12" descr="0_fe7f9_3e19977b_orig.png"/>
            <p:cNvPicPr>
              <a:picLocks noChangeAspect="1"/>
            </p:cNvPicPr>
            <p:nvPr/>
          </p:nvPicPr>
          <p:blipFill>
            <a:blip r:embed="rId4" cstate="print"/>
            <a:srcRect/>
            <a:stretch>
              <a:fillRect/>
            </a:stretch>
          </p:blipFill>
          <p:spPr bwMode="auto">
            <a:xfrm>
              <a:off x="0" y="4793739"/>
              <a:ext cx="5688632" cy="2064261"/>
            </a:xfrm>
            <a:prstGeom prst="rect">
              <a:avLst/>
            </a:prstGeom>
            <a:noFill/>
            <a:ln w="9525">
              <a:noFill/>
              <a:miter lim="800000"/>
              <a:headEnd/>
              <a:tailEnd/>
            </a:ln>
          </p:spPr>
        </p:pic>
        <p:pic>
          <p:nvPicPr>
            <p:cNvPr id="11" name="Рисунок 13" descr="0_fe7f9_3e19977b_orig.png"/>
            <p:cNvPicPr>
              <a:picLocks noChangeAspect="1"/>
            </p:cNvPicPr>
            <p:nvPr/>
          </p:nvPicPr>
          <p:blipFill>
            <a:blip r:embed="rId5" cstate="print"/>
            <a:srcRect/>
            <a:stretch>
              <a:fillRect/>
            </a:stretch>
          </p:blipFill>
          <p:spPr bwMode="auto">
            <a:xfrm flipH="1">
              <a:off x="5076056" y="4793739"/>
              <a:ext cx="4067944" cy="2064261"/>
            </a:xfrm>
            <a:prstGeom prst="rect">
              <a:avLst/>
            </a:prstGeom>
            <a:noFill/>
            <a:ln w="9525">
              <a:noFill/>
              <a:miter lim="800000"/>
              <a:headEnd/>
              <a:tailEnd/>
            </a:ln>
          </p:spPr>
        </p:pic>
      </p:grpSp>
      <p:pic>
        <p:nvPicPr>
          <p:cNvPr id="12" name="Рисунок 14" descr="Рисунок1.gif"/>
          <p:cNvPicPr>
            <a:picLocks noChangeAspect="1"/>
          </p:cNvPicPr>
          <p:nvPr/>
        </p:nvPicPr>
        <p:blipFill>
          <a:blip r:embed="rId6" cstate="print"/>
          <a:srcRect/>
          <a:stretch>
            <a:fillRect/>
          </a:stretch>
        </p:blipFill>
        <p:spPr bwMode="auto">
          <a:xfrm>
            <a:off x="0" y="4652963"/>
            <a:ext cx="1476375" cy="1928812"/>
          </a:xfrm>
          <a:prstGeom prst="rect">
            <a:avLst/>
          </a:prstGeom>
          <a:noFill/>
          <a:ln w="9525">
            <a:noFill/>
            <a:miter lim="800000"/>
            <a:headEnd/>
            <a:tailEnd/>
          </a:ln>
        </p:spPr>
      </p:pic>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a:xfrm>
            <a:off x="467544" y="1556792"/>
            <a:ext cx="8229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13" name="Дата 3"/>
          <p:cNvSpPr>
            <a:spLocks noGrp="1"/>
          </p:cNvSpPr>
          <p:nvPr>
            <p:ph type="dt" sz="half" idx="10"/>
          </p:nvPr>
        </p:nvSpPr>
        <p:spPr/>
        <p:txBody>
          <a:bodyPr/>
          <a:lstStyle>
            <a:lvl1pPr>
              <a:defRPr/>
            </a:lvl1pPr>
          </a:lstStyle>
          <a:p>
            <a:pPr>
              <a:defRPr/>
            </a:pPr>
            <a:fld id="{64B502D4-E36A-431A-BB6F-D48C9CBC8F3D}" type="datetimeFigureOut">
              <a:rPr lang="ru-RU"/>
              <a:pPr>
                <a:defRPr/>
              </a:pPr>
              <a:t>27.11.2016</a:t>
            </a:fld>
            <a:endParaRPr lang="ru-RU"/>
          </a:p>
        </p:txBody>
      </p:sp>
      <p:sp>
        <p:nvSpPr>
          <p:cNvPr id="14" name="Нижний колонтитул 4"/>
          <p:cNvSpPr>
            <a:spLocks noGrp="1"/>
          </p:cNvSpPr>
          <p:nvPr>
            <p:ph type="ftr" sz="quarter" idx="11"/>
          </p:nvPr>
        </p:nvSpPr>
        <p:spPr/>
        <p:txBody>
          <a:bodyPr/>
          <a:lstStyle>
            <a:lvl1pPr>
              <a:defRPr/>
            </a:lvl1pPr>
          </a:lstStyle>
          <a:p>
            <a:pPr>
              <a:defRPr/>
            </a:pPr>
            <a:endParaRPr lang="ru-RU"/>
          </a:p>
        </p:txBody>
      </p:sp>
      <p:sp>
        <p:nvSpPr>
          <p:cNvPr id="15" name="Номер слайда 5"/>
          <p:cNvSpPr>
            <a:spLocks noGrp="1"/>
          </p:cNvSpPr>
          <p:nvPr>
            <p:ph type="sldNum" sz="quarter" idx="12"/>
          </p:nvPr>
        </p:nvSpPr>
        <p:spPr/>
        <p:txBody>
          <a:bodyPr/>
          <a:lstStyle>
            <a:lvl1pPr>
              <a:defRPr/>
            </a:lvl1pPr>
          </a:lstStyle>
          <a:p>
            <a:pPr>
              <a:defRPr/>
            </a:pPr>
            <a:fld id="{87DE8039-6719-4026-B0E4-A5433EAB8510}"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pic>
        <p:nvPicPr>
          <p:cNvPr id="3" name="Рисунок 6" descr="baby30.gif"/>
          <p:cNvPicPr>
            <a:picLocks noChangeAspect="1"/>
          </p:cNvPicPr>
          <p:nvPr/>
        </p:nvPicPr>
        <p:blipFill>
          <a:blip r:embed="rId2" cstate="print"/>
          <a:srcRect/>
          <a:stretch>
            <a:fillRect/>
          </a:stretch>
        </p:blipFill>
        <p:spPr bwMode="auto">
          <a:xfrm>
            <a:off x="0" y="4221163"/>
            <a:ext cx="2646363" cy="2830512"/>
          </a:xfrm>
          <a:prstGeom prst="rect">
            <a:avLst/>
          </a:prstGeom>
          <a:noFill/>
          <a:ln w="9525">
            <a:noFill/>
            <a:miter lim="800000"/>
            <a:headEnd/>
            <a:tailEnd/>
          </a:ln>
        </p:spPr>
      </p:pic>
      <p:pic>
        <p:nvPicPr>
          <p:cNvPr id="4" name="Рисунок 7" descr="551f743ee188.gif"/>
          <p:cNvPicPr>
            <a:picLocks noChangeAspect="1"/>
          </p:cNvPicPr>
          <p:nvPr/>
        </p:nvPicPr>
        <p:blipFill>
          <a:blip r:embed="rId3" cstate="print"/>
          <a:srcRect/>
          <a:stretch>
            <a:fillRect/>
          </a:stretch>
        </p:blipFill>
        <p:spPr bwMode="auto">
          <a:xfrm>
            <a:off x="6178550" y="4221163"/>
            <a:ext cx="2965450" cy="2117725"/>
          </a:xfrm>
          <a:prstGeom prst="rect">
            <a:avLst/>
          </a:prstGeom>
          <a:noFill/>
          <a:ln w="9525">
            <a:noFill/>
            <a:miter lim="800000"/>
            <a:headEnd/>
            <a:tailEnd/>
          </a:ln>
        </p:spPr>
      </p:pic>
      <p:grpSp>
        <p:nvGrpSpPr>
          <p:cNvPr id="5" name="Группа 9"/>
          <p:cNvGrpSpPr>
            <a:grpSpLocks/>
          </p:cNvGrpSpPr>
          <p:nvPr/>
        </p:nvGrpSpPr>
        <p:grpSpPr bwMode="auto">
          <a:xfrm>
            <a:off x="1258888" y="6092825"/>
            <a:ext cx="7885112" cy="765175"/>
            <a:chOff x="1" y="5770398"/>
            <a:chExt cx="9143999" cy="1087602"/>
          </a:xfrm>
        </p:grpSpPr>
        <p:pic>
          <p:nvPicPr>
            <p:cNvPr id="6" name="Рисунок 9" descr="8bc5751b36aa55b03faa72cd4305b5eb_1329683174.png"/>
            <p:cNvPicPr>
              <a:picLocks noChangeAspect="1"/>
            </p:cNvPicPr>
            <p:nvPr/>
          </p:nvPicPr>
          <p:blipFill>
            <a:blip r:embed="rId4" cstate="print"/>
            <a:srcRect/>
            <a:stretch>
              <a:fillRect/>
            </a:stretch>
          </p:blipFill>
          <p:spPr bwMode="auto">
            <a:xfrm>
              <a:off x="1" y="5770398"/>
              <a:ext cx="3851920" cy="1087601"/>
            </a:xfrm>
            <a:prstGeom prst="rect">
              <a:avLst/>
            </a:prstGeom>
            <a:noFill/>
            <a:ln w="9525">
              <a:noFill/>
              <a:miter lim="800000"/>
              <a:headEnd/>
              <a:tailEnd/>
            </a:ln>
          </p:spPr>
        </p:pic>
        <p:pic>
          <p:nvPicPr>
            <p:cNvPr id="7" name="Рисунок 10" descr="8bc5751b36aa55b03faa72cd4305b5eb_1329683174.png"/>
            <p:cNvPicPr>
              <a:picLocks noChangeAspect="1"/>
            </p:cNvPicPr>
            <p:nvPr/>
          </p:nvPicPr>
          <p:blipFill>
            <a:blip r:embed="rId4" cstate="print"/>
            <a:srcRect/>
            <a:stretch>
              <a:fillRect/>
            </a:stretch>
          </p:blipFill>
          <p:spPr bwMode="auto">
            <a:xfrm>
              <a:off x="3779912" y="5770399"/>
              <a:ext cx="3851920" cy="1087601"/>
            </a:xfrm>
            <a:prstGeom prst="rect">
              <a:avLst/>
            </a:prstGeom>
            <a:noFill/>
            <a:ln w="9525">
              <a:noFill/>
              <a:miter lim="800000"/>
              <a:headEnd/>
              <a:tailEnd/>
            </a:ln>
          </p:spPr>
        </p:pic>
        <p:pic>
          <p:nvPicPr>
            <p:cNvPr id="8" name="Рисунок 11" descr="8bc5751b36aa55b03faa72cd4305b5eb_1329683174.png"/>
            <p:cNvPicPr>
              <a:picLocks noChangeAspect="1"/>
            </p:cNvPicPr>
            <p:nvPr/>
          </p:nvPicPr>
          <p:blipFill>
            <a:blip r:embed="rId4" cstate="print"/>
            <a:srcRect/>
            <a:stretch>
              <a:fillRect/>
            </a:stretch>
          </p:blipFill>
          <p:spPr bwMode="auto">
            <a:xfrm>
              <a:off x="5292080" y="5770399"/>
              <a:ext cx="3851920" cy="1087601"/>
            </a:xfrm>
            <a:prstGeom prst="rect">
              <a:avLst/>
            </a:prstGeom>
            <a:noFill/>
            <a:ln w="9525">
              <a:noFill/>
              <a:miter lim="800000"/>
              <a:headEnd/>
              <a:tailEnd/>
            </a:ln>
          </p:spPr>
        </p:pic>
      </p:grpSp>
      <p:grpSp>
        <p:nvGrpSpPr>
          <p:cNvPr id="9" name="Группа 12"/>
          <p:cNvGrpSpPr>
            <a:grpSpLocks/>
          </p:cNvGrpSpPr>
          <p:nvPr/>
        </p:nvGrpSpPr>
        <p:grpSpPr bwMode="auto">
          <a:xfrm>
            <a:off x="0" y="6092825"/>
            <a:ext cx="7885113" cy="765175"/>
            <a:chOff x="1" y="5770398"/>
            <a:chExt cx="9143999" cy="1087602"/>
          </a:xfrm>
        </p:grpSpPr>
        <p:pic>
          <p:nvPicPr>
            <p:cNvPr id="10" name="Рисунок 13" descr="8bc5751b36aa55b03faa72cd4305b5eb_1329683174.png"/>
            <p:cNvPicPr>
              <a:picLocks noChangeAspect="1"/>
            </p:cNvPicPr>
            <p:nvPr/>
          </p:nvPicPr>
          <p:blipFill>
            <a:blip r:embed="rId4" cstate="print"/>
            <a:srcRect/>
            <a:stretch>
              <a:fillRect/>
            </a:stretch>
          </p:blipFill>
          <p:spPr bwMode="auto">
            <a:xfrm>
              <a:off x="1" y="5770398"/>
              <a:ext cx="3851920" cy="1087601"/>
            </a:xfrm>
            <a:prstGeom prst="rect">
              <a:avLst/>
            </a:prstGeom>
            <a:noFill/>
            <a:ln w="9525">
              <a:noFill/>
              <a:miter lim="800000"/>
              <a:headEnd/>
              <a:tailEnd/>
            </a:ln>
          </p:spPr>
        </p:pic>
        <p:pic>
          <p:nvPicPr>
            <p:cNvPr id="11" name="Рисунок 14" descr="8bc5751b36aa55b03faa72cd4305b5eb_1329683174.png"/>
            <p:cNvPicPr>
              <a:picLocks noChangeAspect="1"/>
            </p:cNvPicPr>
            <p:nvPr/>
          </p:nvPicPr>
          <p:blipFill>
            <a:blip r:embed="rId4" cstate="print"/>
            <a:srcRect/>
            <a:stretch>
              <a:fillRect/>
            </a:stretch>
          </p:blipFill>
          <p:spPr bwMode="auto">
            <a:xfrm>
              <a:off x="3779912" y="5770399"/>
              <a:ext cx="3851920" cy="1087601"/>
            </a:xfrm>
            <a:prstGeom prst="rect">
              <a:avLst/>
            </a:prstGeom>
            <a:noFill/>
            <a:ln w="9525">
              <a:noFill/>
              <a:miter lim="800000"/>
              <a:headEnd/>
              <a:tailEnd/>
            </a:ln>
          </p:spPr>
        </p:pic>
        <p:pic>
          <p:nvPicPr>
            <p:cNvPr id="12" name="Рисунок 15" descr="8bc5751b36aa55b03faa72cd4305b5eb_1329683174.png"/>
            <p:cNvPicPr>
              <a:picLocks noChangeAspect="1"/>
            </p:cNvPicPr>
            <p:nvPr/>
          </p:nvPicPr>
          <p:blipFill>
            <a:blip r:embed="rId4" cstate="print"/>
            <a:srcRect/>
            <a:stretch>
              <a:fillRect/>
            </a:stretch>
          </p:blipFill>
          <p:spPr bwMode="auto">
            <a:xfrm>
              <a:off x="5292080" y="5770399"/>
              <a:ext cx="3851920" cy="1087601"/>
            </a:xfrm>
            <a:prstGeom prst="rect">
              <a:avLst/>
            </a:prstGeom>
            <a:noFill/>
            <a:ln w="9525">
              <a:noFill/>
              <a:miter lim="800000"/>
              <a:headEnd/>
              <a:tailEnd/>
            </a:ln>
          </p:spPr>
        </p:pic>
      </p:grpSp>
      <p:sp>
        <p:nvSpPr>
          <p:cNvPr id="2" name="Заголовок 1"/>
          <p:cNvSpPr>
            <a:spLocks noGrp="1"/>
          </p:cNvSpPr>
          <p:nvPr>
            <p:ph type="title"/>
          </p:nvPr>
        </p:nvSpPr>
        <p:spPr/>
        <p:txBody>
          <a:bodyPr/>
          <a:lstStyle/>
          <a:p>
            <a:r>
              <a:rPr lang="ru-RU" smtClean="0"/>
              <a:t>Образец заголовка</a:t>
            </a:r>
            <a:endParaRPr lang="ru-RU"/>
          </a:p>
        </p:txBody>
      </p:sp>
      <p:sp>
        <p:nvSpPr>
          <p:cNvPr id="13" name="Дата 2"/>
          <p:cNvSpPr>
            <a:spLocks noGrp="1"/>
          </p:cNvSpPr>
          <p:nvPr>
            <p:ph type="dt" sz="half" idx="10"/>
          </p:nvPr>
        </p:nvSpPr>
        <p:spPr/>
        <p:txBody>
          <a:bodyPr/>
          <a:lstStyle>
            <a:lvl1pPr>
              <a:defRPr/>
            </a:lvl1pPr>
          </a:lstStyle>
          <a:p>
            <a:pPr>
              <a:defRPr/>
            </a:pPr>
            <a:fld id="{5FBF60E4-AF2B-4845-8A4B-670F6818463E}" type="datetimeFigureOut">
              <a:rPr lang="ru-RU"/>
              <a:pPr>
                <a:defRPr/>
              </a:pPr>
              <a:t>27.11.2016</a:t>
            </a:fld>
            <a:endParaRPr lang="ru-RU"/>
          </a:p>
        </p:txBody>
      </p:sp>
      <p:sp>
        <p:nvSpPr>
          <p:cNvPr id="14" name="Нижний колонтитул 3"/>
          <p:cNvSpPr>
            <a:spLocks noGrp="1"/>
          </p:cNvSpPr>
          <p:nvPr>
            <p:ph type="ftr" sz="quarter" idx="11"/>
          </p:nvPr>
        </p:nvSpPr>
        <p:spPr/>
        <p:txBody>
          <a:bodyPr/>
          <a:lstStyle>
            <a:lvl1pPr>
              <a:defRPr/>
            </a:lvl1pPr>
          </a:lstStyle>
          <a:p>
            <a:pPr>
              <a:defRPr/>
            </a:pPr>
            <a:endParaRPr lang="ru-RU"/>
          </a:p>
        </p:txBody>
      </p:sp>
      <p:sp>
        <p:nvSpPr>
          <p:cNvPr id="15" name="Номер слайда 4"/>
          <p:cNvSpPr>
            <a:spLocks noGrp="1"/>
          </p:cNvSpPr>
          <p:nvPr>
            <p:ph type="sldNum" sz="quarter" idx="12"/>
          </p:nvPr>
        </p:nvSpPr>
        <p:spPr/>
        <p:txBody>
          <a:bodyPr/>
          <a:lstStyle>
            <a:lvl1pPr>
              <a:defRPr/>
            </a:lvl1pPr>
          </a:lstStyle>
          <a:p>
            <a:pPr>
              <a:defRPr/>
            </a:pPr>
            <a:fld id="{AB7C6AEA-19BF-41C5-B5E9-1A25B0FCA191}"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pic>
        <p:nvPicPr>
          <p:cNvPr id="2" name="Рисунок 6" descr="b9c0b6dd666b.gif"/>
          <p:cNvPicPr>
            <a:picLocks noChangeAspect="1"/>
          </p:cNvPicPr>
          <p:nvPr/>
        </p:nvPicPr>
        <p:blipFill>
          <a:blip r:embed="rId2" cstate="print"/>
          <a:srcRect/>
          <a:stretch>
            <a:fillRect/>
          </a:stretch>
        </p:blipFill>
        <p:spPr bwMode="auto">
          <a:xfrm>
            <a:off x="-25400" y="4005263"/>
            <a:ext cx="2125663" cy="2554287"/>
          </a:xfrm>
          <a:prstGeom prst="rect">
            <a:avLst/>
          </a:prstGeom>
          <a:noFill/>
          <a:ln w="9525">
            <a:noFill/>
            <a:miter lim="800000"/>
            <a:headEnd/>
            <a:tailEnd/>
          </a:ln>
        </p:spPr>
      </p:pic>
      <p:grpSp>
        <p:nvGrpSpPr>
          <p:cNvPr id="3" name="Группа 9"/>
          <p:cNvGrpSpPr>
            <a:grpSpLocks/>
          </p:cNvGrpSpPr>
          <p:nvPr/>
        </p:nvGrpSpPr>
        <p:grpSpPr bwMode="auto">
          <a:xfrm>
            <a:off x="0" y="5778500"/>
            <a:ext cx="9144000" cy="1079500"/>
            <a:chOff x="0" y="5777880"/>
            <a:chExt cx="9144000" cy="1080120"/>
          </a:xfrm>
        </p:grpSpPr>
        <p:pic>
          <p:nvPicPr>
            <p:cNvPr id="4" name="Рисунок 8" descr="0_a01d9_415b13cb_M.png"/>
            <p:cNvPicPr>
              <a:picLocks noChangeAspect="1"/>
            </p:cNvPicPr>
            <p:nvPr/>
          </p:nvPicPr>
          <p:blipFill>
            <a:blip r:embed="rId3" cstate="print"/>
            <a:srcRect/>
            <a:stretch>
              <a:fillRect/>
            </a:stretch>
          </p:blipFill>
          <p:spPr bwMode="auto">
            <a:xfrm>
              <a:off x="4823511" y="5777880"/>
              <a:ext cx="4320489" cy="1080120"/>
            </a:xfrm>
            <a:prstGeom prst="rect">
              <a:avLst/>
            </a:prstGeom>
            <a:noFill/>
            <a:ln w="9525">
              <a:noFill/>
              <a:miter lim="800000"/>
              <a:headEnd/>
              <a:tailEnd/>
            </a:ln>
          </p:spPr>
        </p:pic>
        <p:pic>
          <p:nvPicPr>
            <p:cNvPr id="5" name="Рисунок 9" descr="0_a01d9_415b13cb_M.png"/>
            <p:cNvPicPr>
              <a:picLocks noChangeAspect="1"/>
            </p:cNvPicPr>
            <p:nvPr/>
          </p:nvPicPr>
          <p:blipFill>
            <a:blip r:embed="rId3" cstate="print"/>
            <a:srcRect/>
            <a:stretch>
              <a:fillRect/>
            </a:stretch>
          </p:blipFill>
          <p:spPr bwMode="auto">
            <a:xfrm>
              <a:off x="1187624" y="5777880"/>
              <a:ext cx="4320489" cy="1080120"/>
            </a:xfrm>
            <a:prstGeom prst="rect">
              <a:avLst/>
            </a:prstGeom>
            <a:noFill/>
            <a:ln w="9525">
              <a:noFill/>
              <a:miter lim="800000"/>
              <a:headEnd/>
              <a:tailEnd/>
            </a:ln>
          </p:spPr>
        </p:pic>
        <p:pic>
          <p:nvPicPr>
            <p:cNvPr id="6" name="Рисунок 10" descr="0_a01d9_415b13cb_M.png"/>
            <p:cNvPicPr>
              <a:picLocks noChangeAspect="1"/>
            </p:cNvPicPr>
            <p:nvPr/>
          </p:nvPicPr>
          <p:blipFill>
            <a:blip r:embed="rId3" cstate="print"/>
            <a:srcRect/>
            <a:stretch>
              <a:fillRect/>
            </a:stretch>
          </p:blipFill>
          <p:spPr bwMode="auto">
            <a:xfrm>
              <a:off x="0" y="5777880"/>
              <a:ext cx="4320489" cy="1080120"/>
            </a:xfrm>
            <a:prstGeom prst="rect">
              <a:avLst/>
            </a:prstGeom>
            <a:noFill/>
            <a:ln w="9525">
              <a:noFill/>
              <a:miter lim="800000"/>
              <a:headEnd/>
              <a:tailEnd/>
            </a:ln>
          </p:spPr>
        </p:pic>
      </p:grpSp>
      <p:pic>
        <p:nvPicPr>
          <p:cNvPr id="7" name="Рисунок 11" descr="386da46faaeb.gif"/>
          <p:cNvPicPr>
            <a:picLocks noChangeAspect="1"/>
          </p:cNvPicPr>
          <p:nvPr/>
        </p:nvPicPr>
        <p:blipFill>
          <a:blip r:embed="rId4" cstate="print"/>
          <a:srcRect/>
          <a:stretch>
            <a:fillRect/>
          </a:stretch>
        </p:blipFill>
        <p:spPr bwMode="auto">
          <a:xfrm>
            <a:off x="6691313" y="3619500"/>
            <a:ext cx="2555875" cy="3057525"/>
          </a:xfrm>
          <a:prstGeom prst="rect">
            <a:avLst/>
          </a:prstGeom>
          <a:noFill/>
          <a:ln w="9525">
            <a:noFill/>
            <a:miter lim="800000"/>
            <a:headEnd/>
            <a:tailEnd/>
          </a:ln>
        </p:spPr>
      </p:pic>
      <p:sp>
        <p:nvSpPr>
          <p:cNvPr id="8" name="Дата 1"/>
          <p:cNvSpPr>
            <a:spLocks noGrp="1"/>
          </p:cNvSpPr>
          <p:nvPr>
            <p:ph type="dt" sz="half" idx="10"/>
          </p:nvPr>
        </p:nvSpPr>
        <p:spPr/>
        <p:txBody>
          <a:bodyPr/>
          <a:lstStyle>
            <a:lvl1pPr>
              <a:defRPr/>
            </a:lvl1pPr>
          </a:lstStyle>
          <a:p>
            <a:pPr>
              <a:defRPr/>
            </a:pPr>
            <a:fld id="{3707315C-0285-4F6B-B3C3-B626B353F398}" type="datetimeFigureOut">
              <a:rPr lang="ru-RU"/>
              <a:pPr>
                <a:defRPr/>
              </a:pPr>
              <a:t>27.11.2016</a:t>
            </a:fld>
            <a:endParaRPr lang="ru-RU"/>
          </a:p>
        </p:txBody>
      </p:sp>
      <p:sp>
        <p:nvSpPr>
          <p:cNvPr id="9" name="Нижний колонтитул 2"/>
          <p:cNvSpPr>
            <a:spLocks noGrp="1"/>
          </p:cNvSpPr>
          <p:nvPr>
            <p:ph type="ftr" sz="quarter" idx="11"/>
          </p:nvPr>
        </p:nvSpPr>
        <p:spPr/>
        <p:txBody>
          <a:bodyPr/>
          <a:lstStyle>
            <a:lvl1pPr>
              <a:defRPr/>
            </a:lvl1pPr>
          </a:lstStyle>
          <a:p>
            <a:pPr>
              <a:defRPr/>
            </a:pPr>
            <a:endParaRPr lang="ru-RU"/>
          </a:p>
        </p:txBody>
      </p:sp>
      <p:sp>
        <p:nvSpPr>
          <p:cNvPr id="10" name="Номер слайда 3"/>
          <p:cNvSpPr>
            <a:spLocks noGrp="1"/>
          </p:cNvSpPr>
          <p:nvPr>
            <p:ph type="sldNum" sz="quarter" idx="12"/>
          </p:nvPr>
        </p:nvSpPr>
        <p:spPr/>
        <p:txBody>
          <a:bodyPr/>
          <a:lstStyle>
            <a:lvl1pPr>
              <a:defRPr/>
            </a:lvl1pPr>
          </a:lstStyle>
          <a:p>
            <a:pPr>
              <a:defRPr/>
            </a:pPr>
            <a:fld id="{E36BB2D4-9398-4CAD-8D5B-AF69CD135AE8}"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spTree>
      <p:nvGrpSpPr>
        <p:cNvPr id="1" name=""/>
        <p:cNvGrpSpPr/>
        <p:nvPr/>
      </p:nvGrpSpPr>
      <p:grpSpPr>
        <a:xfrm>
          <a:off x="0" y="0"/>
          <a:ext cx="0" cy="0"/>
          <a:chOff x="0" y="0"/>
          <a:chExt cx="0" cy="0"/>
        </a:xfrm>
      </p:grpSpPr>
      <p:pic>
        <p:nvPicPr>
          <p:cNvPr id="3" name="Рисунок 6" descr="42373f9d2983.gif"/>
          <p:cNvPicPr>
            <a:picLocks noChangeAspect="1"/>
          </p:cNvPicPr>
          <p:nvPr/>
        </p:nvPicPr>
        <p:blipFill>
          <a:blip r:embed="rId2" cstate="print"/>
          <a:srcRect/>
          <a:stretch>
            <a:fillRect/>
          </a:stretch>
        </p:blipFill>
        <p:spPr bwMode="auto">
          <a:xfrm>
            <a:off x="6300788" y="3860800"/>
            <a:ext cx="2987675" cy="2806700"/>
          </a:xfrm>
          <a:prstGeom prst="rect">
            <a:avLst/>
          </a:prstGeom>
          <a:noFill/>
          <a:ln w="9525">
            <a:noFill/>
            <a:miter lim="800000"/>
            <a:headEnd/>
            <a:tailEnd/>
          </a:ln>
        </p:spPr>
      </p:pic>
      <p:pic>
        <p:nvPicPr>
          <p:cNvPr id="4" name="Рисунок 7" descr="ec75d3390f56.gif"/>
          <p:cNvPicPr>
            <a:picLocks noChangeAspect="1"/>
          </p:cNvPicPr>
          <p:nvPr/>
        </p:nvPicPr>
        <p:blipFill>
          <a:blip r:embed="rId3" cstate="print"/>
          <a:srcRect/>
          <a:stretch>
            <a:fillRect/>
          </a:stretch>
        </p:blipFill>
        <p:spPr bwMode="auto">
          <a:xfrm>
            <a:off x="0" y="4383088"/>
            <a:ext cx="2166938" cy="2565400"/>
          </a:xfrm>
          <a:prstGeom prst="rect">
            <a:avLst/>
          </a:prstGeom>
          <a:noFill/>
          <a:ln w="9525">
            <a:noFill/>
            <a:miter lim="800000"/>
            <a:headEnd/>
            <a:tailEnd/>
          </a:ln>
        </p:spPr>
      </p:pic>
      <p:grpSp>
        <p:nvGrpSpPr>
          <p:cNvPr id="5" name="Группа 8"/>
          <p:cNvGrpSpPr>
            <a:grpSpLocks/>
          </p:cNvGrpSpPr>
          <p:nvPr/>
        </p:nvGrpSpPr>
        <p:grpSpPr bwMode="auto">
          <a:xfrm>
            <a:off x="1835150" y="5876925"/>
            <a:ext cx="7308850" cy="981075"/>
            <a:chOff x="0" y="4793739"/>
            <a:chExt cx="9144000" cy="2064261"/>
          </a:xfrm>
        </p:grpSpPr>
        <p:pic>
          <p:nvPicPr>
            <p:cNvPr id="6" name="Рисунок 9" descr="0_fe7f9_3e19977b_orig.png"/>
            <p:cNvPicPr>
              <a:picLocks noChangeAspect="1"/>
            </p:cNvPicPr>
            <p:nvPr/>
          </p:nvPicPr>
          <p:blipFill>
            <a:blip r:embed="rId4" cstate="print"/>
            <a:srcRect/>
            <a:stretch>
              <a:fillRect/>
            </a:stretch>
          </p:blipFill>
          <p:spPr bwMode="auto">
            <a:xfrm>
              <a:off x="0" y="4793739"/>
              <a:ext cx="5688632" cy="2064261"/>
            </a:xfrm>
            <a:prstGeom prst="rect">
              <a:avLst/>
            </a:prstGeom>
            <a:noFill/>
            <a:ln w="9525">
              <a:noFill/>
              <a:miter lim="800000"/>
              <a:headEnd/>
              <a:tailEnd/>
            </a:ln>
          </p:spPr>
        </p:pic>
        <p:pic>
          <p:nvPicPr>
            <p:cNvPr id="7" name="Рисунок 10" descr="0_fe7f9_3e19977b_orig.png"/>
            <p:cNvPicPr>
              <a:picLocks noChangeAspect="1"/>
            </p:cNvPicPr>
            <p:nvPr/>
          </p:nvPicPr>
          <p:blipFill>
            <a:blip r:embed="rId5" cstate="print"/>
            <a:srcRect/>
            <a:stretch>
              <a:fillRect/>
            </a:stretch>
          </p:blipFill>
          <p:spPr bwMode="auto">
            <a:xfrm flipH="1">
              <a:off x="5076056" y="4793739"/>
              <a:ext cx="4067944" cy="2064261"/>
            </a:xfrm>
            <a:prstGeom prst="rect">
              <a:avLst/>
            </a:prstGeom>
            <a:noFill/>
            <a:ln w="9525">
              <a:noFill/>
              <a:miter lim="800000"/>
              <a:headEnd/>
              <a:tailEnd/>
            </a:ln>
          </p:spPr>
        </p:pic>
      </p:grpSp>
      <p:grpSp>
        <p:nvGrpSpPr>
          <p:cNvPr id="8" name="Группа 11"/>
          <p:cNvGrpSpPr>
            <a:grpSpLocks/>
          </p:cNvGrpSpPr>
          <p:nvPr/>
        </p:nvGrpSpPr>
        <p:grpSpPr bwMode="auto">
          <a:xfrm>
            <a:off x="0" y="5876925"/>
            <a:ext cx="7308850" cy="981075"/>
            <a:chOff x="0" y="4793739"/>
            <a:chExt cx="9144000" cy="2064261"/>
          </a:xfrm>
        </p:grpSpPr>
        <p:pic>
          <p:nvPicPr>
            <p:cNvPr id="9" name="Рисунок 12" descr="0_fe7f9_3e19977b_orig.png"/>
            <p:cNvPicPr>
              <a:picLocks noChangeAspect="1"/>
            </p:cNvPicPr>
            <p:nvPr/>
          </p:nvPicPr>
          <p:blipFill>
            <a:blip r:embed="rId4" cstate="print"/>
            <a:srcRect/>
            <a:stretch>
              <a:fillRect/>
            </a:stretch>
          </p:blipFill>
          <p:spPr bwMode="auto">
            <a:xfrm>
              <a:off x="0" y="4793739"/>
              <a:ext cx="5688632" cy="2064261"/>
            </a:xfrm>
            <a:prstGeom prst="rect">
              <a:avLst/>
            </a:prstGeom>
            <a:noFill/>
            <a:ln w="9525">
              <a:noFill/>
              <a:miter lim="800000"/>
              <a:headEnd/>
              <a:tailEnd/>
            </a:ln>
          </p:spPr>
        </p:pic>
        <p:pic>
          <p:nvPicPr>
            <p:cNvPr id="10" name="Рисунок 13" descr="0_fe7f9_3e19977b_orig.png"/>
            <p:cNvPicPr>
              <a:picLocks noChangeAspect="1"/>
            </p:cNvPicPr>
            <p:nvPr/>
          </p:nvPicPr>
          <p:blipFill>
            <a:blip r:embed="rId5" cstate="print"/>
            <a:srcRect/>
            <a:stretch>
              <a:fillRect/>
            </a:stretch>
          </p:blipFill>
          <p:spPr bwMode="auto">
            <a:xfrm flipH="1">
              <a:off x="5076056" y="4793739"/>
              <a:ext cx="4067944" cy="2064261"/>
            </a:xfrm>
            <a:prstGeom prst="rect">
              <a:avLst/>
            </a:prstGeom>
            <a:noFill/>
            <a:ln w="9525">
              <a:noFill/>
              <a:miter lim="800000"/>
              <a:headEnd/>
              <a:tailEnd/>
            </a:ln>
          </p:spPr>
        </p:pic>
      </p:grpSp>
      <p:sp>
        <p:nvSpPr>
          <p:cNvPr id="2" name="Заголовок 1"/>
          <p:cNvSpPr>
            <a:spLocks noGrp="1"/>
          </p:cNvSpPr>
          <p:nvPr>
            <p:ph type="title"/>
          </p:nvPr>
        </p:nvSpPr>
        <p:spPr/>
        <p:txBody>
          <a:bodyPr/>
          <a:lstStyle/>
          <a:p>
            <a:r>
              <a:rPr lang="ru-RU" smtClean="0"/>
              <a:t>Образец заголовка</a:t>
            </a:r>
            <a:endParaRPr lang="ru-RU"/>
          </a:p>
        </p:txBody>
      </p:sp>
      <p:sp>
        <p:nvSpPr>
          <p:cNvPr id="11" name="Дата 2"/>
          <p:cNvSpPr>
            <a:spLocks noGrp="1"/>
          </p:cNvSpPr>
          <p:nvPr>
            <p:ph type="dt" sz="half" idx="10"/>
          </p:nvPr>
        </p:nvSpPr>
        <p:spPr/>
        <p:txBody>
          <a:bodyPr/>
          <a:lstStyle>
            <a:lvl1pPr>
              <a:defRPr/>
            </a:lvl1pPr>
          </a:lstStyle>
          <a:p>
            <a:pPr>
              <a:defRPr/>
            </a:pPr>
            <a:fld id="{E2AF07E2-C52D-4E2E-AFD1-9E3B4A96E9CE}" type="datetimeFigureOut">
              <a:rPr lang="ru-RU"/>
              <a:pPr>
                <a:defRPr/>
              </a:pPr>
              <a:t>27.11.2016</a:t>
            </a:fld>
            <a:endParaRPr lang="ru-RU"/>
          </a:p>
        </p:txBody>
      </p:sp>
      <p:sp>
        <p:nvSpPr>
          <p:cNvPr id="12" name="Нижний колонтитул 3"/>
          <p:cNvSpPr>
            <a:spLocks noGrp="1"/>
          </p:cNvSpPr>
          <p:nvPr>
            <p:ph type="ftr" sz="quarter" idx="11"/>
          </p:nvPr>
        </p:nvSpPr>
        <p:spPr/>
        <p:txBody>
          <a:bodyPr/>
          <a:lstStyle>
            <a:lvl1pPr>
              <a:defRPr/>
            </a:lvl1pPr>
          </a:lstStyle>
          <a:p>
            <a:pPr>
              <a:defRPr/>
            </a:pPr>
            <a:endParaRPr lang="ru-RU"/>
          </a:p>
        </p:txBody>
      </p:sp>
      <p:sp>
        <p:nvSpPr>
          <p:cNvPr id="13" name="Номер слайда 4"/>
          <p:cNvSpPr>
            <a:spLocks noGrp="1"/>
          </p:cNvSpPr>
          <p:nvPr>
            <p:ph type="sldNum" sz="quarter" idx="12"/>
          </p:nvPr>
        </p:nvSpPr>
        <p:spPr/>
        <p:txBody>
          <a:bodyPr/>
          <a:lstStyle>
            <a:lvl1pPr>
              <a:defRPr/>
            </a:lvl1pPr>
          </a:lstStyle>
          <a:p>
            <a:pPr>
              <a:defRPr/>
            </a:pPr>
            <a:fld id="{361DC78C-5195-4D1F-985C-0D9C6391DDB6}"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7" cstate="print"/>
          <a:srcRect/>
          <a:stretch>
            <a:fillRect/>
          </a:stretch>
        </a:blip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F381473A-7CB8-4AD3-A0D0-C54C6C710754}" type="datetimeFigureOut">
              <a:rPr lang="ru-RU"/>
              <a:pPr>
                <a:defRPr/>
              </a:pPr>
              <a:t>27.11.2016</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85EE7BD7-4260-4B19-BD3C-24284EE14CA7}"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Arial" charset="0"/>
        </a:defRPr>
      </a:lvl2pPr>
      <a:lvl3pPr algn="ctr" rtl="0" eaLnBrk="1" fontAlgn="base" hangingPunct="1">
        <a:spcBef>
          <a:spcPct val="0"/>
        </a:spcBef>
        <a:spcAft>
          <a:spcPct val="0"/>
        </a:spcAft>
        <a:defRPr sz="4400">
          <a:solidFill>
            <a:schemeClr val="tx1"/>
          </a:solidFill>
          <a:latin typeface="Arial" charset="0"/>
        </a:defRPr>
      </a:lvl3pPr>
      <a:lvl4pPr algn="ctr" rtl="0" eaLnBrk="1" fontAlgn="base" hangingPunct="1">
        <a:spcBef>
          <a:spcPct val="0"/>
        </a:spcBef>
        <a:spcAft>
          <a:spcPct val="0"/>
        </a:spcAft>
        <a:defRPr sz="4400">
          <a:solidFill>
            <a:schemeClr val="tx1"/>
          </a:solidFill>
          <a:latin typeface="Arial" charset="0"/>
        </a:defRPr>
      </a:lvl4pPr>
      <a:lvl5pPr algn="ctr" rtl="0" eaLnBrk="1" fontAlgn="base" hangingPunct="1">
        <a:spcBef>
          <a:spcPct val="0"/>
        </a:spcBef>
        <a:spcAft>
          <a:spcPct val="0"/>
        </a:spcAft>
        <a:defRPr sz="4400">
          <a:solidFill>
            <a:schemeClr val="tx1"/>
          </a:solidFill>
          <a:latin typeface="Arial" charset="0"/>
        </a:defRPr>
      </a:lvl5pPr>
      <a:lvl6pPr marL="457200" algn="ctr" rtl="0" eaLnBrk="1" fontAlgn="base" hangingPunct="1">
        <a:spcBef>
          <a:spcPct val="0"/>
        </a:spcBef>
        <a:spcAft>
          <a:spcPct val="0"/>
        </a:spcAft>
        <a:defRPr sz="4400">
          <a:solidFill>
            <a:schemeClr val="tx1"/>
          </a:solidFill>
          <a:latin typeface="Arial" charset="0"/>
        </a:defRPr>
      </a:lvl6pPr>
      <a:lvl7pPr marL="914400" algn="ctr" rtl="0" eaLnBrk="1" fontAlgn="base" hangingPunct="1">
        <a:spcBef>
          <a:spcPct val="0"/>
        </a:spcBef>
        <a:spcAft>
          <a:spcPct val="0"/>
        </a:spcAft>
        <a:defRPr sz="4400">
          <a:solidFill>
            <a:schemeClr val="tx1"/>
          </a:solidFill>
          <a:latin typeface="Arial" charset="0"/>
        </a:defRPr>
      </a:lvl7pPr>
      <a:lvl8pPr marL="1371600" algn="ctr" rtl="0" eaLnBrk="1" fontAlgn="base" hangingPunct="1">
        <a:spcBef>
          <a:spcPct val="0"/>
        </a:spcBef>
        <a:spcAft>
          <a:spcPct val="0"/>
        </a:spcAft>
        <a:defRPr sz="4400">
          <a:solidFill>
            <a:schemeClr val="tx1"/>
          </a:solidFill>
          <a:latin typeface="Arial" charset="0"/>
        </a:defRPr>
      </a:lvl8pPr>
      <a:lvl9pPr marL="1828800" algn="ctr" rtl="0" eaLnBrk="1" fontAlgn="base" hangingPunct="1">
        <a:spcBef>
          <a:spcPct val="0"/>
        </a:spcBef>
        <a:spcAft>
          <a:spcPct val="0"/>
        </a:spcAft>
        <a:defRPr sz="4400">
          <a:solidFill>
            <a:schemeClr val="tx1"/>
          </a:solidFill>
          <a:latin typeface="Arial"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029578" y="1052736"/>
            <a:ext cx="5400600" cy="338554"/>
          </a:xfrm>
          <a:prstGeom prst="rect">
            <a:avLst/>
          </a:prstGeom>
          <a:noFill/>
        </p:spPr>
        <p:txBody>
          <a:bodyPr wrap="square">
            <a:spAutoFit/>
          </a:bodyPr>
          <a:lstStyle/>
          <a:p>
            <a:pPr lvl="0" algn="ctr" eaLnBrk="0" hangingPunct="0"/>
            <a:endParaRPr lang="ru-RU" sz="1600" b="1" dirty="0">
              <a:latin typeface="Times New Roman" panose="02020603050405020304" pitchFamily="18" charset="0"/>
              <a:cs typeface="Times New Roman" panose="02020603050405020304" pitchFamily="18" charset="0"/>
            </a:endParaRPr>
          </a:p>
        </p:txBody>
      </p:sp>
      <p:sp>
        <p:nvSpPr>
          <p:cNvPr id="6" name="Подзаголовок 2"/>
          <p:cNvSpPr txBox="1">
            <a:spLocks/>
          </p:cNvSpPr>
          <p:nvPr/>
        </p:nvSpPr>
        <p:spPr>
          <a:xfrm>
            <a:off x="-900608" y="4509120"/>
            <a:ext cx="5689228" cy="1800200"/>
          </a:xfrm>
          <a:prstGeom prst="rect">
            <a:avLst/>
          </a:prstGeom>
        </p:spPr>
        <p:txBody>
          <a:bodyPr>
            <a:normAutofit/>
          </a:bodyPr>
          <a:lstStyle/>
          <a:p>
            <a:pPr marL="342900" fontAlgn="auto">
              <a:lnSpc>
                <a:spcPct val="120000"/>
              </a:lnSpc>
              <a:spcBef>
                <a:spcPct val="20000"/>
              </a:spcBef>
              <a:spcAft>
                <a:spcPts val="0"/>
              </a:spcAft>
              <a:buFont typeface="Arial" pitchFamily="34" charset="0"/>
              <a:buNone/>
              <a:defRPr/>
            </a:pPr>
            <a:endParaRPr lang="ru-RU" sz="2400" b="1" dirty="0">
              <a:solidFill>
                <a:schemeClr val="accent5">
                  <a:lumMod val="75000"/>
                </a:schemeClr>
              </a:solidFill>
              <a:latin typeface="+mn-lt"/>
              <a:cs typeface="+mn-cs"/>
            </a:endParaRPr>
          </a:p>
        </p:txBody>
      </p:sp>
      <p:sp>
        <p:nvSpPr>
          <p:cNvPr id="2" name="Прямоугольник 1"/>
          <p:cNvSpPr/>
          <p:nvPr/>
        </p:nvSpPr>
        <p:spPr>
          <a:xfrm>
            <a:off x="755576" y="548681"/>
            <a:ext cx="6120680" cy="7294305"/>
          </a:xfrm>
          <a:prstGeom prst="rect">
            <a:avLst/>
          </a:prstGeom>
        </p:spPr>
        <p:txBody>
          <a:bodyPr wrap="square">
            <a:spAutoFit/>
          </a:bodyPr>
          <a:lstStyle/>
          <a:p>
            <a:pPr marL="18288" lvl="0" algn="r"/>
            <a:endParaRPr lang="ru-RU" sz="2400" b="1" dirty="0" smtClean="0">
              <a:solidFill>
                <a:srgbClr val="0070C0"/>
              </a:solidFill>
              <a:latin typeface="Times New Roman" pitchFamily="18" charset="0"/>
              <a:cs typeface="Times New Roman" pitchFamily="18" charset="0"/>
            </a:endParaRPr>
          </a:p>
          <a:p>
            <a:pPr marL="18288" lvl="0" algn="r"/>
            <a:endParaRPr lang="ru-RU" sz="2400" b="1" dirty="0">
              <a:solidFill>
                <a:srgbClr val="0070C0"/>
              </a:solidFill>
              <a:latin typeface="Times New Roman" pitchFamily="18" charset="0"/>
              <a:cs typeface="Times New Roman" pitchFamily="18" charset="0"/>
            </a:endParaRPr>
          </a:p>
          <a:p>
            <a:pPr marL="18288" lvl="0" algn="r"/>
            <a:r>
              <a:rPr lang="ru-RU" sz="4000" b="1" dirty="0" smtClean="0">
                <a:solidFill>
                  <a:srgbClr val="0070C0"/>
                </a:solidFill>
                <a:latin typeface="Times New Roman" pitchFamily="18" charset="0"/>
                <a:cs typeface="Times New Roman" pitchFamily="18" charset="0"/>
              </a:rPr>
              <a:t>Игра- драматизация с детьми раннего возраста по сказке «Кто колечко найдет» С. Маршака. </a:t>
            </a:r>
          </a:p>
          <a:p>
            <a:pPr marL="18288" lvl="0" algn="r"/>
            <a:endParaRPr lang="ru-RU" sz="4000" b="1" dirty="0" smtClean="0">
              <a:solidFill>
                <a:srgbClr val="0070C0"/>
              </a:solidFill>
              <a:latin typeface="Times New Roman" pitchFamily="18" charset="0"/>
              <a:cs typeface="Times New Roman" pitchFamily="18" charset="0"/>
            </a:endParaRPr>
          </a:p>
          <a:p>
            <a:pPr marL="18288" lvl="0" algn="r"/>
            <a:r>
              <a:rPr lang="ru-RU" sz="2400" b="1" dirty="0" smtClean="0">
                <a:solidFill>
                  <a:srgbClr val="002060"/>
                </a:solidFill>
                <a:latin typeface="Times New Roman" pitchFamily="18" charset="0"/>
                <a:cs typeface="Times New Roman" pitchFamily="18" charset="0"/>
              </a:rPr>
              <a:t>Подготовили: </a:t>
            </a:r>
          </a:p>
          <a:p>
            <a:pPr marL="18288" lvl="0" algn="r"/>
            <a:r>
              <a:rPr lang="ru-RU" sz="2000" b="1" dirty="0" smtClean="0">
                <a:solidFill>
                  <a:srgbClr val="002060"/>
                </a:solidFill>
                <a:latin typeface="Times New Roman" pitchFamily="18" charset="0"/>
                <a:cs typeface="Times New Roman" pitchFamily="18" charset="0"/>
              </a:rPr>
              <a:t>Смирнова Е.В.</a:t>
            </a:r>
          </a:p>
          <a:p>
            <a:pPr marL="18288" lvl="0" algn="r"/>
            <a:r>
              <a:rPr lang="ru-RU" sz="2000" b="1" dirty="0" smtClean="0">
                <a:solidFill>
                  <a:srgbClr val="002060"/>
                </a:solidFill>
                <a:latin typeface="Times New Roman" pitchFamily="18" charset="0"/>
                <a:cs typeface="Times New Roman" pitchFamily="18" charset="0"/>
              </a:rPr>
              <a:t>Уткина С.Н.</a:t>
            </a:r>
          </a:p>
          <a:p>
            <a:pPr marL="18288" lvl="0" algn="r"/>
            <a:endParaRPr lang="ru-RU" sz="2000" b="1" dirty="0" smtClean="0">
              <a:solidFill>
                <a:srgbClr val="002060"/>
              </a:solidFill>
              <a:latin typeface="Times New Roman" pitchFamily="18" charset="0"/>
              <a:cs typeface="Times New Roman" pitchFamily="18" charset="0"/>
            </a:endParaRPr>
          </a:p>
          <a:p>
            <a:pPr marL="18288" lvl="0" algn="r"/>
            <a:r>
              <a:rPr lang="ru-RU" sz="2000" b="1" dirty="0" smtClean="0">
                <a:solidFill>
                  <a:srgbClr val="002060"/>
                </a:solidFill>
                <a:latin typeface="Times New Roman" pitchFamily="18" charset="0"/>
                <a:cs typeface="Times New Roman" pitchFamily="18" charset="0"/>
              </a:rPr>
              <a:t>2018г. </a:t>
            </a:r>
          </a:p>
          <a:p>
            <a:pPr marL="18288" lvl="0" algn="r"/>
            <a:endParaRPr lang="ru-RU" sz="2000" b="1" dirty="0" smtClean="0">
              <a:solidFill>
                <a:srgbClr val="0070C0"/>
              </a:solidFill>
              <a:latin typeface="Times New Roman" pitchFamily="18" charset="0"/>
              <a:cs typeface="Times New Roman" pitchFamily="18" charset="0"/>
            </a:endParaRPr>
          </a:p>
          <a:p>
            <a:pPr marL="18288" lvl="0" algn="r"/>
            <a:endParaRPr lang="ru-RU" sz="2000" b="1" dirty="0" smtClean="0">
              <a:solidFill>
                <a:srgbClr val="0070C0"/>
              </a:solidFill>
              <a:latin typeface="Times New Roman" pitchFamily="18" charset="0"/>
              <a:cs typeface="Times New Roman" pitchFamily="18" charset="0"/>
            </a:endParaRPr>
          </a:p>
          <a:p>
            <a:pPr marL="18288" lvl="0" algn="r"/>
            <a:endParaRPr lang="ru-RU" sz="2000" b="1" dirty="0" smtClean="0">
              <a:solidFill>
                <a:srgbClr val="0070C0"/>
              </a:solidFill>
              <a:latin typeface="Times New Roman" pitchFamily="18" charset="0"/>
              <a:cs typeface="Times New Roman" pitchFamily="18" charset="0"/>
            </a:endParaRPr>
          </a:p>
          <a:p>
            <a:pPr marL="18288" lvl="0" algn="r"/>
            <a:r>
              <a:rPr lang="ru-RU" sz="2000" b="1" dirty="0" smtClean="0">
                <a:solidFill>
                  <a:srgbClr val="0070C0"/>
                </a:solidFill>
                <a:latin typeface="Times New Roman" pitchFamily="18" charset="0"/>
                <a:cs typeface="Times New Roman" pitchFamily="18" charset="0"/>
              </a:rPr>
              <a:t> </a:t>
            </a:r>
          </a:p>
          <a:p>
            <a:pPr marL="18288" lvl="0" algn="r"/>
            <a:endParaRPr lang="ru-RU" altLang="ru-RU" b="1" dirty="0" smtClean="0">
              <a:solidFill>
                <a:prstClr val="black"/>
              </a:solidFill>
              <a:latin typeface="Times New Roman" pitchFamily="18" charset="0"/>
              <a:cs typeface="Times New Roman" pitchFamily="18" charset="0"/>
            </a:endParaRPr>
          </a:p>
          <a:p>
            <a:pPr marL="18288" lvl="0" algn="r"/>
            <a:endParaRPr lang="ru-RU" altLang="ru-RU" b="1" dirty="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p:transition>
    <p:wedg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2844" y="980727"/>
            <a:ext cx="2772972" cy="1584177"/>
          </a:xfrm>
        </p:spPr>
        <p:txBody>
          <a:bodyPr/>
          <a:lstStyle/>
          <a:p>
            <a:r>
              <a:rPr lang="ru-RU" sz="1800" dirty="0" smtClean="0"/>
              <a:t/>
            </a:r>
            <a:br>
              <a:rPr lang="ru-RU" sz="1800" dirty="0" smtClean="0"/>
            </a:br>
            <a:r>
              <a:rPr lang="ru-RU" sz="1800" dirty="0"/>
              <a:t/>
            </a:r>
            <a:br>
              <a:rPr lang="ru-RU" sz="1800" dirty="0"/>
            </a:br>
            <a:r>
              <a:rPr lang="ru-RU" sz="1800" dirty="0" smtClean="0"/>
              <a:t/>
            </a:r>
            <a:br>
              <a:rPr lang="ru-RU" sz="1800" dirty="0" smtClean="0"/>
            </a:br>
            <a:r>
              <a:rPr lang="ru-RU" sz="1800" dirty="0"/>
              <a:t/>
            </a:r>
            <a:br>
              <a:rPr lang="ru-RU" sz="1800" dirty="0"/>
            </a:br>
            <a:r>
              <a:rPr lang="ru-RU" sz="1800" dirty="0" smtClean="0"/>
              <a:t/>
            </a:r>
            <a:br>
              <a:rPr lang="ru-RU" sz="1800" dirty="0" smtClean="0"/>
            </a:br>
            <a:r>
              <a:rPr lang="ru-RU" sz="1800" dirty="0" smtClean="0"/>
              <a:t> </a:t>
            </a:r>
            <a:r>
              <a:rPr lang="ru-RU" sz="1800" b="1" dirty="0" smtClean="0">
                <a:solidFill>
                  <a:srgbClr val="002060"/>
                </a:solidFill>
              </a:rPr>
              <a:t>Воспитатель </a:t>
            </a:r>
            <a:r>
              <a:rPr lang="ru-RU" sz="1800" b="1" dirty="0">
                <a:solidFill>
                  <a:srgbClr val="002060"/>
                </a:solidFill>
              </a:rPr>
              <a:t>вместе с детьми:</a:t>
            </a:r>
            <a:br>
              <a:rPr lang="ru-RU" sz="1800" b="1" dirty="0">
                <a:solidFill>
                  <a:srgbClr val="002060"/>
                </a:solidFill>
              </a:rPr>
            </a:br>
            <a:r>
              <a:rPr lang="ru-RU" sz="1800" b="1" dirty="0">
                <a:solidFill>
                  <a:srgbClr val="0070C0"/>
                </a:solidFill>
              </a:rPr>
              <a:t>Покатилось, покатилось, Олино колечко.</a:t>
            </a:r>
            <a:br>
              <a:rPr lang="ru-RU" sz="1800" b="1" dirty="0">
                <a:solidFill>
                  <a:srgbClr val="0070C0"/>
                </a:solidFill>
              </a:rPr>
            </a:br>
            <a:r>
              <a:rPr lang="ru-RU" sz="1800" b="1" dirty="0">
                <a:solidFill>
                  <a:srgbClr val="0070C0"/>
                </a:solidFill>
              </a:rPr>
              <a:t>Покатилось, покатилось с нашего крылечка.</a:t>
            </a:r>
            <a:br>
              <a:rPr lang="ru-RU" sz="1800" b="1" dirty="0">
                <a:solidFill>
                  <a:srgbClr val="0070C0"/>
                </a:solidFill>
              </a:rPr>
            </a:br>
            <a:r>
              <a:rPr lang="ru-RU" sz="1800" b="1" dirty="0">
                <a:solidFill>
                  <a:srgbClr val="0070C0"/>
                </a:solidFill>
              </a:rPr>
              <a:t>Кто с крылечка сойдет?</a:t>
            </a:r>
            <a:br>
              <a:rPr lang="ru-RU" sz="1800" b="1" dirty="0">
                <a:solidFill>
                  <a:srgbClr val="0070C0"/>
                </a:solidFill>
              </a:rPr>
            </a:br>
            <a:r>
              <a:rPr lang="ru-RU" sz="1800" b="1" dirty="0">
                <a:solidFill>
                  <a:srgbClr val="0070C0"/>
                </a:solidFill>
              </a:rPr>
              <a:t>Кто колечко найдет</a:t>
            </a:r>
            <a:r>
              <a:rPr lang="ru-RU" sz="1800" b="1" dirty="0" smtClean="0">
                <a:solidFill>
                  <a:srgbClr val="0070C0"/>
                </a:solidFill>
              </a:rPr>
              <a:t>?</a:t>
            </a:r>
            <a:br>
              <a:rPr lang="ru-RU" sz="1800" b="1" dirty="0" smtClean="0">
                <a:solidFill>
                  <a:srgbClr val="0070C0"/>
                </a:solidFill>
              </a:rPr>
            </a:br>
            <a:r>
              <a:rPr lang="ru-RU" sz="1800" b="1" dirty="0" smtClean="0">
                <a:solidFill>
                  <a:srgbClr val="0070C0"/>
                </a:solidFill>
              </a:rPr>
              <a:t> </a:t>
            </a:r>
            <a:r>
              <a:rPr lang="ru-RU" sz="1800" b="1" dirty="0" smtClean="0">
                <a:solidFill>
                  <a:srgbClr val="002060"/>
                </a:solidFill>
              </a:rPr>
              <a:t>Выходит ребенок в роли </a:t>
            </a:r>
            <a:r>
              <a:rPr lang="ru-RU" sz="1800" b="1" dirty="0" smtClean="0">
                <a:solidFill>
                  <a:srgbClr val="002060"/>
                </a:solidFill>
              </a:rPr>
              <a:t>сороки-белобоки.</a:t>
            </a:r>
            <a:r>
              <a:rPr lang="ru-RU" sz="1800" b="1" dirty="0" smtClean="0">
                <a:solidFill>
                  <a:srgbClr val="0070C0"/>
                </a:solidFill>
              </a:rPr>
              <a:t/>
            </a:r>
            <a:br>
              <a:rPr lang="ru-RU" sz="1800" b="1" dirty="0" smtClean="0">
                <a:solidFill>
                  <a:srgbClr val="0070C0"/>
                </a:solidFill>
              </a:rPr>
            </a:br>
            <a:r>
              <a:rPr lang="ru-RU" sz="1800" b="1" dirty="0" smtClean="0">
                <a:solidFill>
                  <a:srgbClr val="0070C0"/>
                </a:solidFill>
              </a:rPr>
              <a:t/>
            </a:r>
            <a:br>
              <a:rPr lang="ru-RU" sz="1800" b="1" dirty="0" smtClean="0">
                <a:solidFill>
                  <a:srgbClr val="0070C0"/>
                </a:solidFill>
              </a:rPr>
            </a:br>
            <a:r>
              <a:rPr lang="ru-RU" sz="1800" b="1" dirty="0" smtClean="0">
                <a:solidFill>
                  <a:srgbClr val="002060"/>
                </a:solidFill>
              </a:rPr>
              <a:t>Воспитатель: </a:t>
            </a:r>
            <a:r>
              <a:rPr lang="ru-RU" sz="1800" b="1" dirty="0" smtClean="0">
                <a:solidFill>
                  <a:srgbClr val="0070C0"/>
                </a:solidFill>
              </a:rPr>
              <a:t>Помоги нам колечко найти?</a:t>
            </a:r>
            <a:br>
              <a:rPr lang="ru-RU" sz="1800" b="1" dirty="0" smtClean="0">
                <a:solidFill>
                  <a:srgbClr val="0070C0"/>
                </a:solidFill>
              </a:rPr>
            </a:br>
            <a:endParaRPr lang="ru-RU" sz="1800" b="1" dirty="0">
              <a:solidFill>
                <a:srgbClr val="0070C0"/>
              </a:solidFill>
              <a:latin typeface="+mn-lt"/>
            </a:endParaRPr>
          </a:p>
        </p:txBody>
      </p:sp>
      <p:sp>
        <p:nvSpPr>
          <p:cNvPr id="4" name="Прямоугольник 3"/>
          <p:cNvSpPr/>
          <p:nvPr/>
        </p:nvSpPr>
        <p:spPr>
          <a:xfrm>
            <a:off x="395536" y="1124745"/>
            <a:ext cx="7992888" cy="523220"/>
          </a:xfrm>
          <a:prstGeom prst="rect">
            <a:avLst/>
          </a:prstGeom>
        </p:spPr>
        <p:txBody>
          <a:bodyPr wrap="square">
            <a:spAutoFit/>
          </a:bodyPr>
          <a:lstStyle/>
          <a:p>
            <a:pPr marL="274320" lvl="0" indent="-274320" fontAlgn="auto">
              <a:spcBef>
                <a:spcPts val="600"/>
              </a:spcBef>
              <a:spcAft>
                <a:spcPts val="0"/>
              </a:spcAft>
              <a:buClr>
                <a:schemeClr val="accent1"/>
              </a:buClr>
              <a:buSzPct val="70000"/>
              <a:defRPr/>
            </a:pPr>
            <a:r>
              <a:rPr lang="ru-RU" sz="2800" b="1" dirty="0" smtClean="0">
                <a:solidFill>
                  <a:schemeClr val="accent3">
                    <a:lumMod val="50000"/>
                  </a:schemeClr>
                </a:solidFill>
                <a:latin typeface="+mn-lt"/>
              </a:rPr>
              <a:t>   </a:t>
            </a:r>
            <a:endParaRPr lang="ru-RU" sz="2800" b="1" dirty="0">
              <a:solidFill>
                <a:schemeClr val="accent3">
                  <a:lumMod val="50000"/>
                </a:schemeClr>
              </a:solidFill>
              <a:latin typeface="+mn-lt"/>
            </a:endParaRPr>
          </a:p>
        </p:txBody>
      </p:sp>
      <p:sp>
        <p:nvSpPr>
          <p:cNvPr id="28675" name="Rectangle 3"/>
          <p:cNvSpPr>
            <a:spLocks noChangeArrowheads="1"/>
          </p:cNvSpPr>
          <p:nvPr/>
        </p:nvSpPr>
        <p:spPr bwMode="auto">
          <a:xfrm rot="10800000" flipV="1">
            <a:off x="6768488" y="-1562410"/>
            <a:ext cx="2051984" cy="37240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600" b="1" i="0" u="none" strike="noStrike" cap="none" normalizeH="0" baseline="0" dirty="0" smtClean="0">
              <a:ln>
                <a:noFill/>
              </a:ln>
              <a:solidFill>
                <a:srgbClr val="002060"/>
              </a:solidFill>
              <a:effectLst/>
              <a:latin typeface="Calibri" pitchFamily="34"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1600" b="1" dirty="0">
              <a:solidFill>
                <a:srgbClr val="002060"/>
              </a:solidFill>
              <a:latin typeface="Calibri" pitchFamily="34"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600" b="1" i="0" u="none" strike="noStrike" cap="none" normalizeH="0" baseline="0" dirty="0" smtClean="0">
              <a:ln>
                <a:noFill/>
              </a:ln>
              <a:solidFill>
                <a:srgbClr val="002060"/>
              </a:solidFill>
              <a:effectLst/>
              <a:latin typeface="Calibri" pitchFamily="34"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1600" b="1" dirty="0">
              <a:solidFill>
                <a:srgbClr val="002060"/>
              </a:solidFill>
              <a:latin typeface="Calibri" pitchFamily="34"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600" b="1" i="0" u="none" strike="noStrike" cap="none" normalizeH="0" baseline="0" dirty="0" smtClean="0">
              <a:ln>
                <a:noFill/>
              </a:ln>
              <a:solidFill>
                <a:srgbClr val="002060"/>
              </a:solidFill>
              <a:effectLst/>
              <a:latin typeface="Calibri" pitchFamily="34"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1600" b="1" dirty="0">
              <a:solidFill>
                <a:srgbClr val="002060"/>
              </a:solidFill>
              <a:latin typeface="Calibri" pitchFamily="34"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600" b="1" i="0" u="none" strike="noStrike" cap="none" normalizeH="0" baseline="0" dirty="0" smtClean="0">
              <a:ln>
                <a:noFill/>
              </a:ln>
              <a:solidFill>
                <a:srgbClr val="002060"/>
              </a:solidFill>
              <a:effectLst/>
              <a:latin typeface="Calibri" pitchFamily="34"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1600" b="1" dirty="0">
              <a:solidFill>
                <a:srgbClr val="002060"/>
              </a:solidFill>
              <a:latin typeface="Calibri" pitchFamily="34"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b="1" i="0" u="none" strike="noStrike" cap="none" normalizeH="0" baseline="0" dirty="0" smtClean="0">
                <a:ln>
                  <a:noFill/>
                </a:ln>
                <a:solidFill>
                  <a:srgbClr val="0070C0"/>
                </a:solidFill>
                <a:effectLst/>
                <a:latin typeface="Calibri" pitchFamily="34" charset="0"/>
                <a:ea typeface="Times New Roman" pitchFamily="18" charset="0"/>
                <a:cs typeface="Times New Roman" pitchFamily="18" charset="0"/>
              </a:rPr>
              <a:t>Я сорока- белобока, если я отыщу, себе в гнездышко снесу.</a:t>
            </a:r>
            <a:endParaRPr kumimoji="0" lang="ru-RU" b="1" i="0" u="none" strike="noStrike" cap="none" normalizeH="0" baseline="0" dirty="0" smtClean="0">
              <a:ln>
                <a:noFill/>
              </a:ln>
              <a:solidFill>
                <a:srgbClr val="0070C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1" i="1" u="none" strike="noStrike" cap="none" normalizeH="0" baseline="0" dirty="0" smtClean="0">
                <a:ln>
                  <a:noFill/>
                </a:ln>
                <a:solidFill>
                  <a:srgbClr val="002060"/>
                </a:solidFill>
                <a:effectLst/>
                <a:latin typeface="Calibri" pitchFamily="34" charset="0"/>
                <a:ea typeface="Times New Roman" pitchFamily="18" charset="0"/>
                <a:cs typeface="Times New Roman" pitchFamily="18" charset="0"/>
              </a:rPr>
              <a:t>Дети</a:t>
            </a:r>
            <a:r>
              <a:rPr kumimoji="0" lang="ru-RU" b="1" i="1" u="none" strike="noStrike" cap="none" normalizeH="0" baseline="0" dirty="0" smtClean="0">
                <a:ln>
                  <a:noFill/>
                </a:ln>
                <a:solidFill>
                  <a:srgbClr val="0070C0"/>
                </a:solidFill>
                <a:effectLst/>
                <a:latin typeface="Calibri" pitchFamily="34" charset="0"/>
                <a:ea typeface="Times New Roman" pitchFamily="18" charset="0"/>
                <a:cs typeface="Times New Roman" pitchFamily="18" charset="0"/>
              </a:rPr>
              <a:t>:</a:t>
            </a:r>
            <a:r>
              <a:rPr kumimoji="0" lang="ru-RU" b="1" i="0" u="none" strike="noStrike" cap="none" normalizeH="0" baseline="0" dirty="0" smtClean="0">
                <a:ln>
                  <a:noFill/>
                </a:ln>
                <a:solidFill>
                  <a:srgbClr val="0070C0"/>
                </a:solidFill>
                <a:effectLst/>
                <a:latin typeface="Calibri" pitchFamily="34" charset="0"/>
                <a:ea typeface="Times New Roman" pitchFamily="18" charset="0"/>
                <a:cs typeface="Times New Roman" pitchFamily="18" charset="0"/>
              </a:rPr>
              <a:t> А мы с тобой поиграем!</a:t>
            </a:r>
            <a:endParaRPr kumimoji="0" lang="ru-RU" b="1" i="0" u="none" strike="noStrike" cap="none" normalizeH="0" baseline="0" dirty="0" smtClean="0">
              <a:ln>
                <a:noFill/>
              </a:ln>
              <a:solidFill>
                <a:srgbClr val="0070C0"/>
              </a:solidFill>
              <a:effectLst/>
              <a:latin typeface="Arial" pitchFamily="34" charset="0"/>
              <a:cs typeface="Arial" pitchFamily="34" charset="0"/>
            </a:endParaRPr>
          </a:p>
        </p:txBody>
      </p:sp>
      <p:sp>
        <p:nvSpPr>
          <p:cNvPr id="7" name="Прямоугольник 6"/>
          <p:cNvSpPr/>
          <p:nvPr/>
        </p:nvSpPr>
        <p:spPr>
          <a:xfrm>
            <a:off x="6408293" y="3268721"/>
            <a:ext cx="1728193" cy="923330"/>
          </a:xfrm>
          <a:prstGeom prst="rect">
            <a:avLst/>
          </a:prstGeom>
        </p:spPr>
        <p:txBody>
          <a:bodyPr wrap="square">
            <a:spAutoFit/>
          </a:bodyPr>
          <a:lstStyle/>
          <a:p>
            <a:r>
              <a:rPr lang="ru-RU" b="1" dirty="0" smtClean="0">
                <a:solidFill>
                  <a:srgbClr val="0070C0"/>
                </a:solidFill>
                <a:latin typeface="Calibri" pitchFamily="34" charset="0"/>
                <a:ea typeface="Times New Roman" pitchFamily="18" charset="0"/>
                <a:cs typeface="Times New Roman" pitchFamily="18" charset="0"/>
              </a:rPr>
              <a:t>Пальчиковая игра: « Сорока-белобока»</a:t>
            </a:r>
            <a:r>
              <a:rPr lang="ru-RU" b="1" dirty="0" smtClean="0">
                <a:solidFill>
                  <a:srgbClr val="0070C0"/>
                </a:solidFill>
                <a:latin typeface="Calibri" pitchFamily="34" charset="0"/>
                <a:ea typeface="Times New Roman" pitchFamily="18" charset="0"/>
                <a:cs typeface="Times New Roman" pitchFamily="18" charset="0"/>
              </a:rPr>
              <a:t>.</a:t>
            </a:r>
            <a:endParaRPr lang="ru-RU" b="1" dirty="0" smtClean="0">
              <a:solidFill>
                <a:srgbClr val="0070C0"/>
              </a:solidFill>
              <a:latin typeface="Calibri" pitchFamily="34" charset="0"/>
              <a:ea typeface="Times New Roman" pitchFamily="18" charset="0"/>
              <a:cs typeface="Times New Roman" pitchFamily="18" charset="0"/>
            </a:endParaRPr>
          </a:p>
        </p:txBody>
      </p:sp>
      <p:pic>
        <p:nvPicPr>
          <p:cNvPr id="28676" name="Picture 4" descr="C:\Users\сергей\Desktop\HQZZncSwguY.jpg"/>
          <p:cNvPicPr>
            <a:picLocks noChangeAspect="1" noChangeArrowheads="1"/>
          </p:cNvPicPr>
          <p:nvPr/>
        </p:nvPicPr>
        <p:blipFill>
          <a:blip r:embed="rId2" cstate="print"/>
          <a:srcRect/>
          <a:stretch>
            <a:fillRect/>
          </a:stretch>
        </p:blipFill>
        <p:spPr bwMode="auto">
          <a:xfrm>
            <a:off x="2771800" y="3672931"/>
            <a:ext cx="3636493" cy="2727370"/>
          </a:xfrm>
          <a:prstGeom prst="rect">
            <a:avLst/>
          </a:prstGeom>
          <a:noFill/>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5816" y="200165"/>
            <a:ext cx="3852672" cy="2895600"/>
          </a:xfrm>
          <a:prstGeom prst="rect">
            <a:avLst/>
          </a:prstGeom>
        </p:spPr>
      </p:pic>
    </p:spTree>
  </p:cSld>
  <p:clrMapOvr>
    <a:masterClrMapping/>
  </p:clrMapOvr>
  <p:transition>
    <p:wedg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052736"/>
            <a:ext cx="3857620" cy="661752"/>
          </a:xfrm>
        </p:spPr>
        <p:txBody>
          <a:bodyPr/>
          <a:lstStyle/>
          <a:p>
            <a:r>
              <a:rPr lang="ru-RU" sz="2000" b="1" dirty="0" smtClean="0">
                <a:solidFill>
                  <a:srgbClr val="0070C0"/>
                </a:solidFill>
                <a:latin typeface="+mn-lt"/>
              </a:rPr>
              <a:t/>
            </a:r>
            <a:br>
              <a:rPr lang="ru-RU" sz="2000" b="1" dirty="0" smtClean="0">
                <a:solidFill>
                  <a:srgbClr val="0070C0"/>
                </a:solidFill>
                <a:latin typeface="+mn-lt"/>
              </a:rPr>
            </a:br>
            <a:r>
              <a:rPr lang="ru-RU" sz="2000" b="1" dirty="0">
                <a:solidFill>
                  <a:srgbClr val="0070C0"/>
                </a:solidFill>
                <a:latin typeface="+mn-lt"/>
              </a:rPr>
              <a:t/>
            </a:r>
            <a:br>
              <a:rPr lang="ru-RU" sz="2000" b="1" dirty="0">
                <a:solidFill>
                  <a:srgbClr val="0070C0"/>
                </a:solidFill>
                <a:latin typeface="+mn-lt"/>
              </a:rPr>
            </a:br>
            <a:r>
              <a:rPr lang="ru-RU" sz="2000" b="1" dirty="0" smtClean="0">
                <a:solidFill>
                  <a:srgbClr val="0070C0"/>
                </a:solidFill>
                <a:latin typeface="+mn-lt"/>
              </a:rPr>
              <a:t>Воспитатель</a:t>
            </a:r>
            <a:r>
              <a:rPr lang="ru-RU" sz="1800" b="1" dirty="0" smtClean="0">
                <a:solidFill>
                  <a:srgbClr val="002060"/>
                </a:solidFill>
                <a:latin typeface="+mn-lt"/>
              </a:rPr>
              <a:t>: </a:t>
            </a:r>
            <a:r>
              <a:rPr lang="ru-RU" sz="1800" b="1" dirty="0" smtClean="0">
                <a:solidFill>
                  <a:srgbClr val="0070C0"/>
                </a:solidFill>
                <a:latin typeface="+mn-lt"/>
              </a:rPr>
              <a:t>Не ищи кольца, сорока.</a:t>
            </a:r>
            <a:br>
              <a:rPr lang="ru-RU" sz="1800" b="1" dirty="0" smtClean="0">
                <a:solidFill>
                  <a:srgbClr val="0070C0"/>
                </a:solidFill>
                <a:latin typeface="+mn-lt"/>
              </a:rPr>
            </a:br>
            <a:r>
              <a:rPr lang="ru-RU" sz="1800" b="1" dirty="0" smtClean="0">
                <a:solidFill>
                  <a:srgbClr val="0070C0"/>
                </a:solidFill>
                <a:latin typeface="+mn-lt"/>
              </a:rPr>
              <a:t>Не старайся , белобока.</a:t>
            </a:r>
            <a:br>
              <a:rPr lang="ru-RU" sz="1800" b="1" dirty="0" smtClean="0">
                <a:solidFill>
                  <a:srgbClr val="0070C0"/>
                </a:solidFill>
                <a:latin typeface="+mn-lt"/>
              </a:rPr>
            </a:br>
            <a:r>
              <a:rPr lang="ru-RU" sz="1800" b="1" dirty="0" smtClean="0">
                <a:solidFill>
                  <a:srgbClr val="0070C0"/>
                </a:solidFill>
                <a:latin typeface="+mn-lt"/>
              </a:rPr>
              <a:t>Наша Олечка мала,</a:t>
            </a:r>
            <a:br>
              <a:rPr lang="ru-RU" sz="1800" b="1" dirty="0" smtClean="0">
                <a:solidFill>
                  <a:srgbClr val="0070C0"/>
                </a:solidFill>
                <a:latin typeface="+mn-lt"/>
              </a:rPr>
            </a:br>
            <a:r>
              <a:rPr lang="ru-RU" sz="1800" b="1" dirty="0" smtClean="0">
                <a:solidFill>
                  <a:srgbClr val="0070C0"/>
                </a:solidFill>
                <a:latin typeface="+mn-lt"/>
              </a:rPr>
              <a:t>И сама искать пошла.</a:t>
            </a:r>
            <a:br>
              <a:rPr lang="ru-RU" sz="1800" b="1" dirty="0" smtClean="0">
                <a:solidFill>
                  <a:srgbClr val="0070C0"/>
                </a:solidFill>
                <a:latin typeface="+mn-lt"/>
              </a:rPr>
            </a:br>
            <a:r>
              <a:rPr lang="ru-RU" sz="1800" b="1" dirty="0" smtClean="0">
                <a:solidFill>
                  <a:srgbClr val="0070C0"/>
                </a:solidFill>
                <a:latin typeface="+mn-lt"/>
              </a:rPr>
              <a:t>( помогаем Олечке искать колечко)</a:t>
            </a:r>
            <a:br>
              <a:rPr lang="ru-RU" sz="1800" b="1" dirty="0" smtClean="0">
                <a:solidFill>
                  <a:srgbClr val="0070C0"/>
                </a:solidFill>
                <a:latin typeface="+mn-lt"/>
              </a:rPr>
            </a:br>
            <a:r>
              <a:rPr lang="ru-RU" sz="1800" b="1" dirty="0" smtClean="0"/>
              <a:t> </a:t>
            </a:r>
            <a:r>
              <a:rPr lang="ru-RU" sz="1800" b="1" dirty="0" smtClean="0">
                <a:solidFill>
                  <a:srgbClr val="0070C0"/>
                </a:solidFill>
              </a:rPr>
              <a:t>Потихоньку, помаленьку,</a:t>
            </a:r>
            <a:br>
              <a:rPr lang="ru-RU" sz="1800" b="1" dirty="0" smtClean="0">
                <a:solidFill>
                  <a:srgbClr val="0070C0"/>
                </a:solidFill>
              </a:rPr>
            </a:br>
            <a:r>
              <a:rPr lang="ru-RU" sz="1800" b="1" dirty="0" smtClean="0">
                <a:solidFill>
                  <a:srgbClr val="0070C0"/>
                </a:solidFill>
              </a:rPr>
              <a:t>Со ступеньки на ступеньку,</a:t>
            </a:r>
            <a:br>
              <a:rPr lang="ru-RU" sz="1800" b="1" dirty="0" smtClean="0">
                <a:solidFill>
                  <a:srgbClr val="0070C0"/>
                </a:solidFill>
              </a:rPr>
            </a:br>
            <a:r>
              <a:rPr lang="ru-RU" sz="1800" b="1" dirty="0" smtClean="0">
                <a:solidFill>
                  <a:srgbClr val="0070C0"/>
                </a:solidFill>
              </a:rPr>
              <a:t>По тропинке вкривь и вкось</a:t>
            </a:r>
            <a:br>
              <a:rPr lang="ru-RU" sz="1800" b="1" dirty="0" smtClean="0">
                <a:solidFill>
                  <a:srgbClr val="0070C0"/>
                </a:solidFill>
              </a:rPr>
            </a:br>
            <a:r>
              <a:rPr lang="ru-RU" sz="1800" b="1" dirty="0" smtClean="0">
                <a:solidFill>
                  <a:srgbClr val="0070C0"/>
                </a:solidFill>
              </a:rPr>
              <a:t>Тут колечко и нашлось.</a:t>
            </a:r>
            <a:br>
              <a:rPr lang="ru-RU" sz="1800" b="1" dirty="0" smtClean="0">
                <a:solidFill>
                  <a:srgbClr val="0070C0"/>
                </a:solidFill>
              </a:rPr>
            </a:br>
            <a:r>
              <a:rPr lang="ru-RU" sz="1800" b="1" dirty="0" smtClean="0">
                <a:solidFill>
                  <a:srgbClr val="0070C0"/>
                </a:solidFill>
              </a:rPr>
              <a:t/>
            </a:r>
            <a:br>
              <a:rPr lang="ru-RU" sz="1800" b="1" dirty="0" smtClean="0">
                <a:solidFill>
                  <a:srgbClr val="0070C0"/>
                </a:solidFill>
              </a:rPr>
            </a:br>
            <a:endParaRPr lang="ru-RU" sz="1800" b="1" dirty="0">
              <a:solidFill>
                <a:srgbClr val="0070C0"/>
              </a:solidFill>
              <a:latin typeface="+mn-lt"/>
            </a:endParaRPr>
          </a:p>
        </p:txBody>
      </p:sp>
      <p:pic>
        <p:nvPicPr>
          <p:cNvPr id="29697" name="Picture 1" descr="C:\Users\сергей\Desktop\_KpBhpd4cD0.jpg"/>
          <p:cNvPicPr>
            <a:picLocks noChangeAspect="1" noChangeArrowheads="1"/>
          </p:cNvPicPr>
          <p:nvPr/>
        </p:nvPicPr>
        <p:blipFill>
          <a:blip r:embed="rId3"/>
          <a:srcRect/>
          <a:stretch>
            <a:fillRect/>
          </a:stretch>
        </p:blipFill>
        <p:spPr bwMode="auto">
          <a:xfrm>
            <a:off x="5004048" y="116632"/>
            <a:ext cx="2087720" cy="2783626"/>
          </a:xfrm>
          <a:prstGeom prst="rect">
            <a:avLst/>
          </a:prstGeom>
          <a:noFill/>
        </p:spPr>
      </p:pic>
      <p:sp>
        <p:nvSpPr>
          <p:cNvPr id="29698" name="Rectangle 2"/>
          <p:cNvSpPr>
            <a:spLocks noChangeArrowheads="1"/>
          </p:cNvSpPr>
          <p:nvPr/>
        </p:nvSpPr>
        <p:spPr bwMode="auto">
          <a:xfrm>
            <a:off x="-12309" y="1114446"/>
            <a:ext cx="3786182" cy="2677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lang="ru-RU" dirty="0" smtClean="0">
              <a:solidFill>
                <a:srgbClr val="0070C0"/>
              </a:solidFill>
              <a:latin typeface="Calibri" pitchFamily="34" charset="0"/>
              <a:ea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i="0" u="none" strike="noStrike" cap="none" normalizeH="0" baseline="0" dirty="0" smtClean="0">
              <a:ln>
                <a:noFill/>
              </a:ln>
              <a:solidFill>
                <a:srgbClr val="0070C0"/>
              </a:solidFill>
              <a:effectLst/>
              <a:latin typeface="Calibri" pitchFamily="34" charset="0"/>
              <a:ea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lang="ru-RU" dirty="0">
              <a:solidFill>
                <a:srgbClr val="0070C0"/>
              </a:solidFill>
              <a:latin typeface="Calibri" pitchFamily="34" charset="0"/>
              <a:ea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b="1" i="0" u="none" strike="noStrike" cap="none" normalizeH="0" baseline="0" dirty="0" smtClean="0">
              <a:ln>
                <a:noFill/>
              </a:ln>
              <a:solidFill>
                <a:srgbClr val="0070C0"/>
              </a:solidFill>
              <a:effectLst/>
              <a:latin typeface="Calibri" pitchFamily="34" charset="0"/>
              <a:ea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lang="ru-RU" b="1" dirty="0">
              <a:solidFill>
                <a:srgbClr val="0070C0"/>
              </a:solidFill>
              <a:latin typeface="Calibri" pitchFamily="34" charset="0"/>
              <a:ea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b="1" i="0" u="none" strike="noStrike" cap="none" normalizeH="0" baseline="0" dirty="0" smtClean="0">
              <a:ln>
                <a:noFill/>
              </a:ln>
              <a:solidFill>
                <a:srgbClr val="0070C0"/>
              </a:solidFill>
              <a:effectLst/>
              <a:latin typeface="Calibri" pitchFamily="34" charset="0"/>
              <a:ea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rgbClr val="0070C0"/>
                </a:solidFill>
                <a:effectLst/>
                <a:latin typeface="Calibri" pitchFamily="34" charset="0"/>
                <a:ea typeface="Times New Roman" pitchFamily="18" charset="0"/>
                <a:cs typeface="Times New Roman" pitchFamily="18" charset="0"/>
              </a:rPr>
              <a:t>А </a:t>
            </a:r>
            <a:r>
              <a:rPr kumimoji="0" lang="ru-RU" sz="2000" b="1" i="0" u="none" strike="noStrike" cap="none" normalizeH="0" baseline="0" dirty="0" smtClean="0">
                <a:ln>
                  <a:noFill/>
                </a:ln>
                <a:solidFill>
                  <a:srgbClr val="0070C0"/>
                </a:solidFill>
                <a:effectLst/>
                <a:latin typeface="Calibri" pitchFamily="34" charset="0"/>
                <a:ea typeface="Times New Roman" pitchFamily="18" charset="0"/>
                <a:cs typeface="Times New Roman" pitchFamily="18" charset="0"/>
              </a:rPr>
              <a:t>тут и сказочки конец, а кто слушал молодец!</a:t>
            </a:r>
            <a:br>
              <a:rPr kumimoji="0" lang="ru-RU" sz="2000" b="1" i="0" u="none" strike="noStrike" cap="none" normalizeH="0" baseline="0" dirty="0" smtClean="0">
                <a:ln>
                  <a:noFill/>
                </a:ln>
                <a:solidFill>
                  <a:srgbClr val="0070C0"/>
                </a:solidFill>
                <a:effectLst/>
                <a:latin typeface="Calibri" pitchFamily="34" charset="0"/>
                <a:ea typeface="Times New Roman" pitchFamily="18" charset="0"/>
                <a:cs typeface="Times New Roman" pitchFamily="18" charset="0"/>
              </a:rPr>
            </a:br>
            <a:endParaRPr kumimoji="0" lang="ru-RU" sz="2000" b="0" i="0" u="none" strike="noStrike" cap="none" normalizeH="0" baseline="0" dirty="0" smtClean="0">
              <a:ln>
                <a:noFill/>
              </a:ln>
              <a:solidFill>
                <a:srgbClr val="0070C0"/>
              </a:solidFill>
              <a:effectLst/>
              <a:latin typeface="Arial" pitchFamily="34" charset="0"/>
              <a:cs typeface="Arial" pitchFamily="34" charset="0"/>
            </a:endParaRPr>
          </a:p>
        </p:txBody>
      </p:sp>
      <p:sp>
        <p:nvSpPr>
          <p:cNvPr id="29699" name="Rectangle 3"/>
          <p:cNvSpPr>
            <a:spLocks noChangeArrowheads="1"/>
          </p:cNvSpPr>
          <p:nvPr/>
        </p:nvSpPr>
        <p:spPr bwMode="auto">
          <a:xfrm>
            <a:off x="3563888" y="2533960"/>
            <a:ext cx="4392487"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2000" b="1" i="0" u="none" strike="noStrike" cap="none" normalizeH="0" baseline="0" dirty="0" smtClean="0">
              <a:ln>
                <a:noFill/>
              </a:ln>
              <a:solidFill>
                <a:srgbClr val="002060"/>
              </a:solidFill>
              <a:effectLst/>
              <a:latin typeface="Calibri" pitchFamily="34"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rgbClr val="002060"/>
                </a:solidFill>
                <a:effectLst/>
                <a:latin typeface="Calibri" pitchFamily="34" charset="0"/>
                <a:ea typeface="Times New Roman" pitchFamily="18" charset="0"/>
                <a:cs typeface="Times New Roman" pitchFamily="18" charset="0"/>
              </a:rPr>
              <a:t>Итог</a:t>
            </a:r>
            <a:r>
              <a:rPr kumimoji="0" lang="ru-RU" sz="2000" b="1" i="0" u="none" strike="noStrike" cap="none" normalizeH="0" baseline="0" dirty="0" smtClean="0">
                <a:ln>
                  <a:noFill/>
                </a:ln>
                <a:solidFill>
                  <a:srgbClr val="002060"/>
                </a:solidFill>
                <a:effectLst/>
                <a:latin typeface="Calibri" pitchFamily="34" charset="0"/>
                <a:ea typeface="Times New Roman" pitchFamily="18" charset="0"/>
                <a:cs typeface="Times New Roman" pitchFamily="18" charset="0"/>
              </a:rPr>
              <a:t>:</a:t>
            </a:r>
            <a:r>
              <a:rPr kumimoji="0" lang="ru-RU" sz="2000" b="1" i="0" u="none" strike="noStrike" cap="none" normalizeH="0" dirty="0" smtClean="0">
                <a:ln>
                  <a:noFill/>
                </a:ln>
                <a:solidFill>
                  <a:srgbClr val="002060"/>
                </a:solidFill>
                <a:effectLst/>
                <a:latin typeface="Calibri" pitchFamily="34" charset="0"/>
                <a:ea typeface="Times New Roman" pitchFamily="18" charset="0"/>
                <a:cs typeface="Times New Roman" pitchFamily="18" charset="0"/>
              </a:rPr>
              <a:t> С помощью игр-драматизаций интенсивно развивается речь, словарный запас, творческие способности, воображение. В процессе игры ,ребенок учится понимать особенности поведения животных, пробует воспроизводить их </a:t>
            </a:r>
            <a:r>
              <a:rPr kumimoji="0" lang="ru-RU" sz="2000" b="1" i="0" u="none" strike="noStrike" cap="none" normalizeH="0" dirty="0" smtClean="0">
                <a:ln>
                  <a:noFill/>
                </a:ln>
                <a:solidFill>
                  <a:srgbClr val="002060"/>
                </a:solidFill>
                <a:effectLst/>
                <a:latin typeface="Calibri" pitchFamily="34" charset="0"/>
                <a:ea typeface="Times New Roman" pitchFamily="18" charset="0"/>
                <a:cs typeface="Times New Roman" pitchFamily="18" charset="0"/>
              </a:rPr>
              <a:t>,учится </a:t>
            </a:r>
            <a:r>
              <a:rPr kumimoji="0" lang="ru-RU" sz="2000" b="1" i="0" u="none" strike="noStrike" cap="none" normalizeH="0" dirty="0" smtClean="0">
                <a:ln>
                  <a:noFill/>
                </a:ln>
                <a:solidFill>
                  <a:srgbClr val="002060"/>
                </a:solidFill>
                <a:effectLst/>
                <a:latin typeface="Calibri" pitchFamily="34" charset="0"/>
                <a:ea typeface="Times New Roman" pitchFamily="18" charset="0"/>
                <a:cs typeface="Times New Roman" pitchFamily="18" charset="0"/>
              </a:rPr>
              <a:t>звукоподражанию.</a:t>
            </a:r>
            <a:endParaRPr kumimoji="0" lang="ru-RU" sz="2000" b="1" i="0" u="none" strike="noStrike" cap="none" normalizeH="0" baseline="0" dirty="0" smtClean="0">
              <a:ln>
                <a:noFill/>
              </a:ln>
              <a:solidFill>
                <a:srgbClr val="0070C0"/>
              </a:solidFill>
              <a:effectLst/>
              <a:latin typeface="Arial" pitchFamily="34" charset="0"/>
              <a:cs typeface="Arial" pitchFamily="34" charset="0"/>
            </a:endParaRPr>
          </a:p>
        </p:txBody>
      </p:sp>
    </p:spTree>
  </p:cSld>
  <p:clrMapOvr>
    <a:masterClrMapping/>
  </p:clrMapOvr>
  <p:transition>
    <p:wedg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57158" y="500042"/>
            <a:ext cx="4357718" cy="369332"/>
          </a:xfrm>
          <a:prstGeom prst="rect">
            <a:avLst/>
          </a:prstGeom>
        </p:spPr>
        <p:txBody>
          <a:bodyPr wrap="square">
            <a:spAutoFit/>
          </a:bodyPr>
          <a:lstStyle/>
          <a:p>
            <a:r>
              <a:rPr lang="ru-RU" b="1" dirty="0" smtClean="0">
                <a:solidFill>
                  <a:srgbClr val="0070C0"/>
                </a:solidFill>
                <a:latin typeface="Calibri" pitchFamily="34" charset="0"/>
                <a:ea typeface="Times New Roman" pitchFamily="18" charset="0"/>
                <a:cs typeface="Times New Roman" pitchFamily="18" charset="0"/>
              </a:rPr>
              <a:t>.</a:t>
            </a:r>
            <a:endParaRPr lang="ru-RU" dirty="0">
              <a:solidFill>
                <a:srgbClr val="0070C0"/>
              </a:solidFill>
            </a:endParaRPr>
          </a:p>
        </p:txBody>
      </p:sp>
      <p:sp>
        <p:nvSpPr>
          <p:cNvPr id="9218" name="AutoShape 2" descr="http://izo-school.ru/gallery/igry-dlya-mladshih-grupp-v-detskom-dome-96817-large.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4" name="Прямоугольник 3"/>
          <p:cNvSpPr/>
          <p:nvPr/>
        </p:nvSpPr>
        <p:spPr>
          <a:xfrm>
            <a:off x="0" y="1"/>
            <a:ext cx="9144000" cy="4832092"/>
          </a:xfrm>
          <a:prstGeom prst="rect">
            <a:avLst/>
          </a:prstGeom>
        </p:spPr>
        <p:txBody>
          <a:bodyPr wrap="square">
            <a:spAutoFit/>
          </a:bodyPr>
          <a:lstStyle/>
          <a:p>
            <a:r>
              <a:rPr lang="ru-RU" dirty="0" smtClean="0"/>
              <a:t>                                        </a:t>
            </a:r>
            <a:r>
              <a:rPr lang="ru-RU" b="1" dirty="0" smtClean="0"/>
              <a:t>Консультация для родителей</a:t>
            </a:r>
          </a:p>
          <a:p>
            <a:endParaRPr lang="ru-RU" dirty="0" smtClean="0"/>
          </a:p>
          <a:p>
            <a:r>
              <a:rPr lang="ru-RU" sz="2000" b="1" dirty="0" smtClean="0">
                <a:solidFill>
                  <a:srgbClr val="002060"/>
                </a:solidFill>
              </a:rPr>
              <a:t>           «Игра-драматизация в воспитании дошкольника».</a:t>
            </a:r>
          </a:p>
          <a:p>
            <a:r>
              <a:rPr lang="ru-RU" sz="1400" dirty="0" smtClean="0">
                <a:solidFill>
                  <a:srgbClr val="0070C0"/>
                </a:solidFill>
              </a:rPr>
              <a:t>Знакомство детей с играми-драматизациями начинается с ясельного возраста, когда сказки приходят к детям с театром Петрушки, </a:t>
            </a:r>
            <a:r>
              <a:rPr lang="ru-RU" sz="1400" dirty="0" err="1" smtClean="0">
                <a:solidFill>
                  <a:srgbClr val="0070C0"/>
                </a:solidFill>
              </a:rPr>
              <a:t>би-ба-бо</a:t>
            </a:r>
            <a:r>
              <a:rPr lang="ru-RU" sz="1400" dirty="0" smtClean="0">
                <a:solidFill>
                  <a:srgbClr val="0070C0"/>
                </a:solidFill>
              </a:rPr>
              <a:t>, настольным театром в исполнении взрослого или старших дошкольников, с музыкальным сопровождением. У малышей появляется желание подпевать, вторить голосом, изображать какие-то движения в такт музыке.</a:t>
            </a:r>
          </a:p>
          <a:p>
            <a:r>
              <a:rPr lang="ru-RU" sz="1400" dirty="0" smtClean="0">
                <a:solidFill>
                  <a:srgbClr val="0070C0"/>
                </a:solidFill>
              </a:rPr>
              <a:t>У старших дошкольников игра в сказку приобретает черты театрального творчества. В результате целенаправленных занятий, упражнений творческих заданий у детей проявляется творческая активность: инициатива, фантазия, увлеченность.</a:t>
            </a:r>
          </a:p>
          <a:p>
            <a:r>
              <a:rPr lang="ru-RU" sz="1400" dirty="0" smtClean="0">
                <a:solidFill>
                  <a:srgbClr val="0070C0"/>
                </a:solidFill>
              </a:rPr>
              <a:t>Все дети хотят играть в сказку, но многим мешают страх, неуверенность, неудачи. Опыт работы подсказал мне необходимые методические приемы, стимулирующие творческое воображение детей.</a:t>
            </a:r>
          </a:p>
          <a:p>
            <a:r>
              <a:rPr lang="ru-RU" sz="1400" dirty="0" smtClean="0">
                <a:solidFill>
                  <a:srgbClr val="0070C0"/>
                </a:solidFill>
              </a:rPr>
              <a:t>Так, наряду с показом взрослого и с показом упражнения одним ребенком я практикую коллективные показы-упражнения. При анализе показа-упражнения одного из ребят отмечаю достоинства и находки исполнителя и обращаюсь ко всем: «Кто хочет показать, как движется и рычит медведь, крадется лукавая рыжая лиса, задорно поет храбрый петух?» Глаза ребят говорят об огромном желании играть, но многим мешает внутренняя скованность, страх. И тогда выручают коллективные задания типа: «Ребята, сейчас мы с вами в лесу и все мы медведи - ищем мед!» или «Мы - хитрые лисоньки (или квакающие лягушки)». Моментально группа наполняется ожившими персонажами сказки. Пассивных нет – все дети изображают злого волка, смелого петуха, хозяюшку лягушку и т.д. Я сопереживаю вместе с детьми, повторяю движения и голоса героев сказки, ищу удачи в игре ребят.</a:t>
            </a:r>
            <a:endParaRPr lang="ru-RU" sz="1400" dirty="0">
              <a:solidFill>
                <a:srgbClr val="0070C0"/>
              </a:solidFill>
            </a:endParaRPr>
          </a:p>
        </p:txBody>
      </p:sp>
    </p:spTree>
  </p:cSld>
  <p:clrMapOvr>
    <a:masterClrMapping/>
  </p:clrMapOvr>
  <p:transition>
    <p:wedg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ChangeArrowheads="1"/>
          </p:cNvSpPr>
          <p:nvPr/>
        </p:nvSpPr>
        <p:spPr bwMode="auto">
          <a:xfrm>
            <a:off x="0" y="2337948"/>
            <a:ext cx="528638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t>
            </a:r>
            <a:endParaRPr kumimoji="0" lang="ru-RU" b="1" i="0" u="none" strike="noStrike" cap="none" normalizeH="0" baseline="0" dirty="0" smtClean="0">
              <a:ln>
                <a:noFill/>
              </a:ln>
              <a:solidFill>
                <a:srgbClr val="0070C0"/>
              </a:solidFill>
              <a:effectLst/>
              <a:latin typeface="Arial" pitchFamily="34" charset="0"/>
              <a:cs typeface="Arial" pitchFamily="34" charset="0"/>
            </a:endParaRPr>
          </a:p>
        </p:txBody>
      </p:sp>
      <p:sp>
        <p:nvSpPr>
          <p:cNvPr id="3" name="Прямоугольник 2"/>
          <p:cNvSpPr/>
          <p:nvPr/>
        </p:nvSpPr>
        <p:spPr>
          <a:xfrm>
            <a:off x="357158" y="142851"/>
            <a:ext cx="8215370" cy="3970318"/>
          </a:xfrm>
          <a:prstGeom prst="rect">
            <a:avLst/>
          </a:prstGeom>
        </p:spPr>
        <p:txBody>
          <a:bodyPr wrap="square">
            <a:spAutoFit/>
          </a:bodyPr>
          <a:lstStyle/>
          <a:p>
            <a:endParaRPr lang="ru-RU" sz="1400" dirty="0" smtClean="0"/>
          </a:p>
          <a:p>
            <a:r>
              <a:rPr lang="ru-RU" sz="1400" dirty="0" smtClean="0">
                <a:solidFill>
                  <a:srgbClr val="0070C0"/>
                </a:solidFill>
              </a:rPr>
              <a:t>Постепенно неуверенные попытки передать голос, характерные движения своего героя сменяются умением использовать свои художественные навыки полно и ярко. Игра усложняется, предлагаются контрастные задания: изобрази старого медведя и медвежонка, старую лягушку и лягушонка, злую собаку и беззащитного щенка и т.д.</a:t>
            </a:r>
          </a:p>
          <a:p>
            <a:r>
              <a:rPr lang="ru-RU" sz="1400" dirty="0" smtClean="0">
                <a:solidFill>
                  <a:srgbClr val="0070C0"/>
                </a:solidFill>
              </a:rPr>
              <a:t>Принесенные в группу костюмы, шапочки, маски, атрибуты к сказке делают игру эмоциональной и искренней.</a:t>
            </a:r>
          </a:p>
          <a:p>
            <a:r>
              <a:rPr lang="ru-RU" sz="1400" dirty="0" smtClean="0">
                <a:solidFill>
                  <a:srgbClr val="0070C0"/>
                </a:solidFill>
              </a:rPr>
              <a:t>Проявлению творческих способностей детей помогает прослушивание и анализ </a:t>
            </a:r>
            <a:r>
              <a:rPr lang="ru-RU" sz="1400" dirty="0" err="1" smtClean="0">
                <a:solidFill>
                  <a:srgbClr val="0070C0"/>
                </a:solidFill>
              </a:rPr>
              <a:t>фонозаписи</a:t>
            </a:r>
            <a:r>
              <a:rPr lang="ru-RU" sz="1400" dirty="0" smtClean="0">
                <a:solidFill>
                  <a:srgbClr val="0070C0"/>
                </a:solidFill>
              </a:rPr>
              <a:t> их игр, рассматривание фотографий. Слушая записи своих спектаклей, дети забывают об окружающих, входят в образ, и мы наблюдаем интересные зрелища оживших персонажей сказки. Анализируя фотографии, где дети запечатлены во время игры, я направляю их внимание на удачные мизансценические решения, на выражения лиц персонажей, на наличие новых красок в позе, лице, движениях. Дети учатся правильно оценивать исполнение ролей у товарищей и сами пытаются украшать игру новыми решениями.</a:t>
            </a:r>
          </a:p>
          <a:p>
            <a:r>
              <a:rPr lang="ru-RU" sz="1400" dirty="0" smtClean="0">
                <a:solidFill>
                  <a:srgbClr val="0070C0"/>
                </a:solidFill>
              </a:rPr>
              <a:t>Творчеству детей способствует контакт с вами дорогие родители. Вы не безучастны к спектаклям детей. Вы мои союзники и помощники в организации художественной деятельности детей, охотно участвуете в создании декораций к детским спектаклям, изготавливаете вместе с ребятами костюмы, помогаете учить текст роли. </a:t>
            </a:r>
          </a:p>
        </p:txBody>
      </p:sp>
    </p:spTree>
    <p:extLst>
      <p:ext uri="{BB962C8B-B14F-4D97-AF65-F5344CB8AC3E}">
        <p14:creationId xmlns:p14="http://schemas.microsoft.com/office/powerpoint/2010/main" val="3378454696"/>
      </p:ext>
    </p:extLst>
  </p:cSld>
  <p:clrMapOvr>
    <a:masterClrMapping/>
  </p:clrMapOvr>
  <p:transition>
    <p:wedg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ChangeArrowheads="1"/>
          </p:cNvSpPr>
          <p:nvPr/>
        </p:nvSpPr>
        <p:spPr bwMode="auto">
          <a:xfrm>
            <a:off x="0" y="2337948"/>
            <a:ext cx="528638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t>
            </a:r>
            <a:endParaRPr kumimoji="0" lang="ru-RU" b="1" i="0" u="none" strike="noStrike" cap="none" normalizeH="0" baseline="0" dirty="0" smtClean="0">
              <a:ln>
                <a:noFill/>
              </a:ln>
              <a:solidFill>
                <a:srgbClr val="0070C0"/>
              </a:solidFill>
              <a:effectLst/>
              <a:latin typeface="Arial" pitchFamily="34" charset="0"/>
              <a:cs typeface="Arial" pitchFamily="34" charset="0"/>
            </a:endParaRPr>
          </a:p>
        </p:txBody>
      </p:sp>
      <p:sp>
        <p:nvSpPr>
          <p:cNvPr id="4" name="Прямоугольник 3"/>
          <p:cNvSpPr/>
          <p:nvPr/>
        </p:nvSpPr>
        <p:spPr>
          <a:xfrm>
            <a:off x="214282" y="-571530"/>
            <a:ext cx="8786874" cy="4678204"/>
          </a:xfrm>
          <a:prstGeom prst="rect">
            <a:avLst/>
          </a:prstGeom>
        </p:spPr>
        <p:txBody>
          <a:bodyPr wrap="square">
            <a:spAutoFit/>
          </a:bodyPr>
          <a:lstStyle/>
          <a:p>
            <a:endParaRPr lang="ru-RU" sz="1400" dirty="0" smtClean="0"/>
          </a:p>
          <a:p>
            <a:endParaRPr lang="ru-RU" sz="1400" dirty="0" smtClean="0"/>
          </a:p>
          <a:p>
            <a:endParaRPr lang="ru-RU" sz="1400" dirty="0" smtClean="0"/>
          </a:p>
          <a:p>
            <a:endParaRPr lang="ru-RU" sz="1400" dirty="0" smtClean="0"/>
          </a:p>
          <a:p>
            <a:r>
              <a:rPr lang="ru-RU" sz="1400" dirty="0" smtClean="0">
                <a:solidFill>
                  <a:srgbClr val="0070C0"/>
                </a:solidFill>
              </a:rPr>
              <a:t>Так, заинтересовывая детей, обучая их основным приемам, я достигла цели: дети стали играть группами, игры становились более длительными, увлекательными. Игры-драматизации стали любимыми в группе.</a:t>
            </a:r>
          </a:p>
          <a:p>
            <a:r>
              <a:rPr lang="ru-RU" sz="1400" dirty="0" smtClean="0">
                <a:solidFill>
                  <a:srgbClr val="0070C0"/>
                </a:solidFill>
              </a:rPr>
              <a:t>Вся предварительная деятельность взрослых и детей заканчивается интересным зрелищем «Играем в сказку!» Мы видим моменты возникновения театра из игры. Герои сказки не просто расхаживают, а начинают жить. Вместе с персонажами ими созданными, дети негодуют и радуются, борются со злом, утверждают добро. Неподдельная искренность переживаний, выдумка украшают игру детей, вселяют в них уверенность, желание фантазировать.</a:t>
            </a:r>
          </a:p>
          <a:p>
            <a:r>
              <a:rPr lang="ru-RU" sz="1400" dirty="0" smtClean="0">
                <a:solidFill>
                  <a:srgbClr val="0070C0"/>
                </a:solidFill>
              </a:rPr>
              <a:t>Так, при инсценировке сказки «Теремок» еж  (Сережа) и петух (Игорь) предлагают встретить злого волка и лису (Колю и Иру) на полянке за елочками и неожиданно напасть на них и эти уберечь жителей теремка от недобрых зверей. Мы были свидетелями мгновенного перевоплощения: озабоченные лица воинственная осанка, крадущиеся движения. Интуитивно в ответ на поступки ежа и петуха рождалась ответная реакция жителей теремка. Им передавалось желание активно защищаться. Вместо страха беспомощности появилась решительность. И чем чаще повторялась игра, тем свободнее дети использовали приобретенный опыт для дальнейших импровизаций и находок.</a:t>
            </a:r>
          </a:p>
          <a:p>
            <a:endParaRPr lang="ru-RU" sz="1400" dirty="0" smtClean="0">
              <a:solidFill>
                <a:srgbClr val="0070C0"/>
              </a:solidFill>
            </a:endParaRPr>
          </a:p>
          <a:p>
            <a:endParaRPr lang="ru-RU" dirty="0"/>
          </a:p>
        </p:txBody>
      </p:sp>
      <p:sp>
        <p:nvSpPr>
          <p:cNvPr id="5" name="Прямоугольник 4"/>
          <p:cNvSpPr/>
          <p:nvPr/>
        </p:nvSpPr>
        <p:spPr>
          <a:xfrm>
            <a:off x="285720" y="3571876"/>
            <a:ext cx="7643866" cy="1384995"/>
          </a:xfrm>
          <a:prstGeom prst="rect">
            <a:avLst/>
          </a:prstGeom>
        </p:spPr>
        <p:txBody>
          <a:bodyPr wrap="square">
            <a:spAutoFit/>
          </a:bodyPr>
          <a:lstStyle/>
          <a:p>
            <a:r>
              <a:rPr lang="ru-RU" sz="1400" dirty="0" smtClean="0">
                <a:solidFill>
                  <a:srgbClr val="0070C0"/>
                </a:solidFill>
              </a:rPr>
              <a:t>  Изображая добрую </a:t>
            </a:r>
            <a:r>
              <a:rPr lang="ru-RU" sz="1400" dirty="0" err="1" smtClean="0">
                <a:solidFill>
                  <a:srgbClr val="0070C0"/>
                </a:solidFill>
              </a:rPr>
              <a:t>муху-говорюху</a:t>
            </a:r>
            <a:r>
              <a:rPr lang="ru-RU" sz="1400" dirty="0" smtClean="0">
                <a:solidFill>
                  <a:srgbClr val="0070C0"/>
                </a:solidFill>
              </a:rPr>
              <a:t>, неповоротливого мишку, хитрую лисоньку, я приглашала детей поиграть вместе. Постепенно от простого манипулирования дети переходили к игре. Вначале это были робкие попытки разрозненно, в одиночку передать образ героя, но сюжет сказки не обыгрывался. Для этого требовалось объединить детей. Я всячески поощряла попытки играть вместе, сама принимала участие в игре. Внимание детей обращала на положительные поступки героев, над торжество добра над злом.</a:t>
            </a:r>
            <a:endParaRPr lang="ru-RU" sz="1400" dirty="0">
              <a:solidFill>
                <a:srgbClr val="0070C0"/>
              </a:solidFill>
            </a:endParaRPr>
          </a:p>
        </p:txBody>
      </p:sp>
    </p:spTree>
    <p:extLst>
      <p:ext uri="{BB962C8B-B14F-4D97-AF65-F5344CB8AC3E}">
        <p14:creationId xmlns:p14="http://schemas.microsoft.com/office/powerpoint/2010/main" val="3378454696"/>
      </p:ext>
    </p:extLst>
  </p:cSld>
  <p:clrMapOvr>
    <a:masterClrMapping/>
  </p:clrMapOvr>
  <p:transition>
    <p:wedg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ChangeArrowheads="1"/>
          </p:cNvSpPr>
          <p:nvPr/>
        </p:nvSpPr>
        <p:spPr bwMode="auto">
          <a:xfrm>
            <a:off x="357158" y="357166"/>
            <a:ext cx="8572560" cy="31085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ru-RU" sz="1400" dirty="0" smtClean="0">
                <a:solidFill>
                  <a:srgbClr val="0070C0"/>
                </a:solidFill>
              </a:rPr>
              <a:t>Порой ребята сами меняют сюжет сказки. Так недоброму медведю, который хочет разрушить теремок, жители теремка, посоветовавшись однажды , с чувством собственного достоинства и уверенности предлагают жить в добре и дружбе. Медведь от неожиданности растерялся и вместо злого рычания и нападения радостно заплясал, мотая головой, что-то веселое бормоча себе под нос, а ребята-актеры и ребята-зрители весело захлопали  в ладоши.</a:t>
            </a:r>
          </a:p>
          <a:p>
            <a:r>
              <a:rPr lang="ru-RU" sz="1400" dirty="0" smtClean="0">
                <a:solidFill>
                  <a:srgbClr val="0070C0"/>
                </a:solidFill>
              </a:rPr>
              <a:t>В игре чаще стали повторятся ситуации в которых проявлялись моральные качества детей. складывались благоприятные условия для формирования личности ребенка, его нравственных черт характера.</a:t>
            </a:r>
          </a:p>
          <a:p>
            <a:r>
              <a:rPr lang="ru-RU" sz="1400" dirty="0" smtClean="0">
                <a:solidFill>
                  <a:srgbClr val="0070C0"/>
                </a:solidFill>
              </a:rPr>
              <a:t>Участие в игре-драматизации приносит чувство радости, эстетического наслаждения. Вот добрая хозяюшка лягушка однажды вдруг впускает зайку (Вадима) в теремок, заявляет: «Ты Свету обижал на прогулке, и сандалии у тебя не застегнуты». Влияние роли на ребенка так велико, что не выходя из образа, заяц (Вадим) мгновенно застегивает сандалии и с неподдельной искренностью обещает не обижать девочек, только бы его впустили в теремок. Вот так в игре ребята учатся управлять своими чувствами.</a:t>
            </a:r>
            <a:endParaRPr lang="ru-RU" sz="1400" dirty="0">
              <a:solidFill>
                <a:srgbClr val="0070C0"/>
              </a:solidFill>
            </a:endParaRPr>
          </a:p>
        </p:txBody>
      </p:sp>
      <p:sp>
        <p:nvSpPr>
          <p:cNvPr id="4" name="Прямоугольник 3"/>
          <p:cNvSpPr/>
          <p:nvPr/>
        </p:nvSpPr>
        <p:spPr>
          <a:xfrm>
            <a:off x="357158" y="2714620"/>
            <a:ext cx="8643998" cy="2462213"/>
          </a:xfrm>
          <a:prstGeom prst="rect">
            <a:avLst/>
          </a:prstGeom>
        </p:spPr>
        <p:txBody>
          <a:bodyPr wrap="square">
            <a:spAutoFit/>
          </a:bodyPr>
          <a:lstStyle/>
          <a:p>
            <a:endParaRPr lang="ru-RU" sz="1400" dirty="0" smtClean="0"/>
          </a:p>
          <a:p>
            <a:endParaRPr lang="ru-RU" sz="1400" dirty="0" smtClean="0"/>
          </a:p>
          <a:p>
            <a:endParaRPr lang="ru-RU" sz="1400" dirty="0" smtClean="0"/>
          </a:p>
          <a:p>
            <a:r>
              <a:rPr lang="ru-RU" sz="1400" dirty="0" smtClean="0">
                <a:solidFill>
                  <a:srgbClr val="0070C0"/>
                </a:solidFill>
              </a:rPr>
              <a:t>В работе с детьми 5-го года жизни по формированию глубокого непроизвольного интереса к игре возрастает роль бесед, анализа игры, индивидуальной работы по привитию художественных навыков. Игры становятся более самостоятельными, меняется роль воспитателя. Основными приемами становится совет, напоминание. Дети сами чаще всего изъявляют желание играть в сказку. Играют группками, свободно передают движения героев, не просто ходят, а расхаживают, живут вместе с созданными ими персонажами. Если игра у кого-то не получается, воспитатель тактично, доброжелательно помогает, поощряя самую маленькую удачу ребенка. Умение воспитателя создать необходимую обстановку, вовремя подключиться в игру,  способствует организованности игры.</a:t>
            </a:r>
            <a:endParaRPr lang="ru-RU" sz="1400" dirty="0">
              <a:solidFill>
                <a:srgbClr val="0070C0"/>
              </a:solidFill>
            </a:endParaRPr>
          </a:p>
        </p:txBody>
      </p:sp>
    </p:spTree>
    <p:extLst>
      <p:ext uri="{BB962C8B-B14F-4D97-AF65-F5344CB8AC3E}">
        <p14:creationId xmlns:p14="http://schemas.microsoft.com/office/powerpoint/2010/main" val="2911022192"/>
      </p:ext>
    </p:extLst>
  </p:cSld>
  <p:clrMapOvr>
    <a:masterClrMapping/>
  </p:clrMapOvr>
  <p:transition>
    <p:wedg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ChangeArrowheads="1"/>
          </p:cNvSpPr>
          <p:nvPr/>
        </p:nvSpPr>
        <p:spPr bwMode="auto">
          <a:xfrm>
            <a:off x="1285852" y="2222461"/>
            <a:ext cx="6215106"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t>
            </a:r>
            <a:endParaRPr kumimoji="0" lang="ru-RU" sz="1600" b="1" i="0" u="none" strike="noStrike" cap="none" normalizeH="0" baseline="0" dirty="0" smtClean="0">
              <a:ln>
                <a:noFill/>
              </a:ln>
              <a:solidFill>
                <a:srgbClr val="0070C0"/>
              </a:solidFill>
              <a:effectLst/>
              <a:latin typeface="Arial" pitchFamily="34" charset="0"/>
              <a:cs typeface="Arial" pitchFamily="34" charset="0"/>
            </a:endParaRPr>
          </a:p>
        </p:txBody>
      </p:sp>
      <p:sp>
        <p:nvSpPr>
          <p:cNvPr id="3" name="Прямоугольник 2"/>
          <p:cNvSpPr/>
          <p:nvPr/>
        </p:nvSpPr>
        <p:spPr>
          <a:xfrm>
            <a:off x="500034" y="500042"/>
            <a:ext cx="7286676" cy="369332"/>
          </a:xfrm>
          <a:prstGeom prst="rect">
            <a:avLst/>
          </a:prstGeom>
        </p:spPr>
        <p:txBody>
          <a:bodyPr wrap="square">
            <a:spAutoFit/>
          </a:bodyPr>
          <a:lstStyle/>
          <a:p>
            <a:r>
              <a:rPr lang="ru-RU" dirty="0" smtClean="0"/>
              <a:t>.</a:t>
            </a:r>
            <a:endParaRPr lang="ru-RU" dirty="0"/>
          </a:p>
        </p:txBody>
      </p:sp>
      <p:sp>
        <p:nvSpPr>
          <p:cNvPr id="4" name="Прямоугольник 3"/>
          <p:cNvSpPr/>
          <p:nvPr/>
        </p:nvSpPr>
        <p:spPr>
          <a:xfrm>
            <a:off x="0" y="0"/>
            <a:ext cx="8786842" cy="4401205"/>
          </a:xfrm>
          <a:prstGeom prst="rect">
            <a:avLst/>
          </a:prstGeom>
        </p:spPr>
        <p:txBody>
          <a:bodyPr wrap="square">
            <a:spAutoFit/>
          </a:bodyPr>
          <a:lstStyle/>
          <a:p>
            <a:r>
              <a:rPr lang="ru-RU" sz="1400" dirty="0" smtClean="0"/>
              <a:t> </a:t>
            </a:r>
          </a:p>
          <a:p>
            <a:endParaRPr lang="ru-RU" sz="1400" dirty="0" smtClean="0"/>
          </a:p>
          <a:p>
            <a:r>
              <a:rPr lang="ru-RU" sz="1400" dirty="0" smtClean="0">
                <a:solidFill>
                  <a:srgbClr val="0070C0"/>
                </a:solidFill>
              </a:rPr>
              <a:t>Игры-драматизации стали бытовать в группе и в праздничные дни. Так, в чей-либо день рождения, самая желанная роль отдается имениннику. Дети привыкают быть доброжелательными, чуткими к товарищам: «У нас в группе праздник! У Тани день рождения», сообщил однажды Игорь пришедшим в группу взрослым. Воспитатель использует эту ситуацию и приглашает из соседней группы ребят-зрителей. И всегда застенчивая Таня играет в  сказке с особой радостью. Ребята радуются успеху девочки и дарят ей приготовленные маленькие подарки. Подобные игры и ситуации в них способствовали созданию детского коллектива, возникновению и развитию в нем дружеских отношений, создали атмосферу радости и доброты.</a:t>
            </a:r>
          </a:p>
          <a:p>
            <a:r>
              <a:rPr lang="ru-RU" sz="1400" dirty="0" smtClean="0">
                <a:solidFill>
                  <a:srgbClr val="0070C0"/>
                </a:solidFill>
              </a:rPr>
              <a:t>Для детей старших групп игра-драматизация стала неотъемлемой частью их жизни. Приобретенные знания детей, художественные навыки воспитатель направляет на формирование коллективных взаимоотношений в игре, воспитание взаимопомощи, уважения, взаимовыручки. Игры-драматизации в этом возрасте самостоятельны, носят творческий характер. Главным в игре-драматизации становится коллективная устремленная деятельность. Особую значимость приобретает трудовая деятельность. Она эмоционально окрашена, имеет радостную перспективу. Например организуется мастерская по изготовлению шапочек, элементов декораций, необходимых атрибутов к игре. Ребята сами распределяют роли договариваются, кто играет сегодня, кто- зрители. Усиливаются симпатии детей к товарищам, партнерам по игре, развивается взаимопомощь, ответственность друг за друга. Большое значение в создании дружного коллектива имеют выступления детей старших групп перед малышами</a:t>
            </a:r>
            <a:r>
              <a:rPr lang="ru-RU" sz="1400" dirty="0" smtClean="0"/>
              <a:t>. </a:t>
            </a:r>
            <a:endParaRPr lang="ru-RU" sz="1400" dirty="0"/>
          </a:p>
        </p:txBody>
      </p:sp>
    </p:spTree>
    <p:extLst>
      <p:ext uri="{BB962C8B-B14F-4D97-AF65-F5344CB8AC3E}">
        <p14:creationId xmlns:p14="http://schemas.microsoft.com/office/powerpoint/2010/main" val="2911022192"/>
      </p:ext>
    </p:extLst>
  </p:cSld>
  <p:clrMapOvr>
    <a:masterClrMapping/>
  </p:clrMapOvr>
  <p:transition>
    <p:wedg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ChangeArrowheads="1"/>
          </p:cNvSpPr>
          <p:nvPr/>
        </p:nvSpPr>
        <p:spPr bwMode="auto">
          <a:xfrm>
            <a:off x="1285852" y="2222461"/>
            <a:ext cx="6215106"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t>
            </a:r>
            <a:endParaRPr kumimoji="0" lang="ru-RU" sz="1600" b="1" i="0" u="none" strike="noStrike" cap="none" normalizeH="0" baseline="0" dirty="0" smtClean="0">
              <a:ln>
                <a:noFill/>
              </a:ln>
              <a:solidFill>
                <a:srgbClr val="0070C0"/>
              </a:solidFill>
              <a:effectLst/>
              <a:latin typeface="Arial" pitchFamily="34" charset="0"/>
              <a:cs typeface="Arial" pitchFamily="34" charset="0"/>
            </a:endParaRPr>
          </a:p>
        </p:txBody>
      </p:sp>
      <p:sp>
        <p:nvSpPr>
          <p:cNvPr id="4" name="Прямоугольник 3"/>
          <p:cNvSpPr/>
          <p:nvPr/>
        </p:nvSpPr>
        <p:spPr>
          <a:xfrm>
            <a:off x="571472" y="142852"/>
            <a:ext cx="8358246" cy="5324535"/>
          </a:xfrm>
          <a:prstGeom prst="rect">
            <a:avLst/>
          </a:prstGeom>
        </p:spPr>
        <p:txBody>
          <a:bodyPr wrap="square">
            <a:spAutoFit/>
          </a:bodyPr>
          <a:lstStyle/>
          <a:p>
            <a:r>
              <a:rPr lang="ru-RU" dirty="0" smtClean="0"/>
              <a:t>.</a:t>
            </a:r>
            <a:r>
              <a:rPr lang="ru-RU" sz="1400" dirty="0" smtClean="0">
                <a:solidFill>
                  <a:srgbClr val="0070C0"/>
                </a:solidFill>
              </a:rPr>
              <a:t>Дети мобилизуют свою изобретательность, у них повышается ответственность за каждого выступающего.</a:t>
            </a:r>
          </a:p>
          <a:p>
            <a:r>
              <a:rPr lang="ru-RU" sz="1400" dirty="0" smtClean="0">
                <a:solidFill>
                  <a:srgbClr val="0070C0"/>
                </a:solidFill>
              </a:rPr>
              <a:t>- Пусть </a:t>
            </a:r>
            <a:r>
              <a:rPr lang="ru-RU" sz="1400" dirty="0" err="1" smtClean="0">
                <a:solidFill>
                  <a:srgbClr val="0070C0"/>
                </a:solidFill>
              </a:rPr>
              <a:t>мухой-говорюхой</a:t>
            </a:r>
            <a:r>
              <a:rPr lang="ru-RU" sz="1400" dirty="0" smtClean="0">
                <a:solidFill>
                  <a:srgbClr val="0070C0"/>
                </a:solidFill>
              </a:rPr>
              <a:t> будет Таня: она добрая много знает всего и у нее лучше всех получается.</a:t>
            </a:r>
          </a:p>
          <a:p>
            <a:r>
              <a:rPr lang="ru-RU" sz="1400" dirty="0" smtClean="0">
                <a:solidFill>
                  <a:srgbClr val="0070C0"/>
                </a:solidFill>
              </a:rPr>
              <a:t>- А петуха пусть играет Олег. Он девочек защищает и петух боевой, как настоящий.</a:t>
            </a:r>
          </a:p>
          <a:p>
            <a:r>
              <a:rPr lang="ru-RU" sz="1400" dirty="0" smtClean="0">
                <a:solidFill>
                  <a:srgbClr val="0070C0"/>
                </a:solidFill>
              </a:rPr>
              <a:t>В старших группах более эмоционально проходят дни рождения ребят. Они сами отдают любимые роли именинникам, помогают им надеть костюм, следят за порядком в группе, устраивают декорации.</a:t>
            </a:r>
          </a:p>
          <a:p>
            <a:r>
              <a:rPr lang="ru-RU" sz="1400" dirty="0" smtClean="0">
                <a:solidFill>
                  <a:srgbClr val="0070C0"/>
                </a:solidFill>
              </a:rPr>
              <a:t>Леночка очень застенчива, держится в стороне, ей мешает внутренняя скованность, страх. Перед игрой воспитатель говорит ей: «Леночка сегодня раздашь шапочки и поможешь расставить декорации», затем предлагает ей занять место рядом и тихонько подсказывать ребятам, забывшим свой текст. Роль суфлера закрепляется за Леной до тех пор, пока она однажды не попросила: «Я тоже хочу играть». Такт, уважение, бережное отношение воспитателя к душевному состоянию ребенка помогли девочке побороть неуверенность, скованность в себе. Лена стала играть вместе со всеми детьми, вначале робко, затем все активнее и смелее.</a:t>
            </a:r>
          </a:p>
          <a:p>
            <a:r>
              <a:rPr lang="ru-RU" sz="1400" dirty="0" smtClean="0">
                <a:solidFill>
                  <a:srgbClr val="0070C0"/>
                </a:solidFill>
              </a:rPr>
              <a:t>Положительно влияют игры-драматизации и на детей подвижных, несдержанных. Систематически усваивая в игре нормы взаимоотношений, они учатся подчинять свои желания, волю интересам коллектива. Подвижному, самоуверенному ребенку воспитатель часто предлагает роли спокойных добрых персонажей. При анализе игры я подчеркиваю удачи, направляя его внимание на нравственную сторон у поступков.</a:t>
            </a:r>
          </a:p>
          <a:p>
            <a:r>
              <a:rPr lang="ru-RU" sz="1400" dirty="0" smtClean="0">
                <a:solidFill>
                  <a:srgbClr val="0070C0"/>
                </a:solidFill>
              </a:rPr>
              <a:t>Игра-драматизация помогает детям чувствовать красоту поступков, учит помогать слабому. На опыте я убедилась, что эти игры при их правильной организации могут быть богатым источником для формирования дружного коллектива, где атмосфера радости и доброты помогает воспитывать необходимые нравственные качества у дошкольников.</a:t>
            </a:r>
            <a:endParaRPr lang="ru-RU" sz="1400" dirty="0">
              <a:solidFill>
                <a:srgbClr val="0070C0"/>
              </a:solidFill>
            </a:endParaRPr>
          </a:p>
        </p:txBody>
      </p:sp>
    </p:spTree>
    <p:extLst>
      <p:ext uri="{BB962C8B-B14F-4D97-AF65-F5344CB8AC3E}">
        <p14:creationId xmlns:p14="http://schemas.microsoft.com/office/powerpoint/2010/main" val="2911022192"/>
      </p:ext>
    </p:extLst>
  </p:cSld>
  <p:clrMapOvr>
    <a:masterClrMapping/>
  </p:clrMapOvr>
  <p:transition>
    <p:wedg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57224" y="2000240"/>
            <a:ext cx="6715172" cy="769441"/>
          </a:xfrm>
          <a:prstGeom prst="rect">
            <a:avLst/>
          </a:prstGeom>
        </p:spPr>
        <p:txBody>
          <a:bodyPr wrap="square">
            <a:spAutoFit/>
          </a:bodyPr>
          <a:lstStyle/>
          <a:p>
            <a:r>
              <a:rPr lang="ru-RU" sz="4400" b="1" dirty="0" smtClean="0"/>
              <a:t>   </a:t>
            </a:r>
            <a:r>
              <a:rPr lang="ru-RU" sz="4400" b="1" dirty="0" smtClean="0">
                <a:solidFill>
                  <a:srgbClr val="00B0F0"/>
                </a:solidFill>
              </a:rPr>
              <a:t>Спасибо за внимание</a:t>
            </a:r>
            <a:endParaRPr lang="ru-RU" sz="4400" b="1" dirty="0">
              <a:solidFill>
                <a:srgbClr val="00B0F0"/>
              </a:solidFill>
            </a:endParaRPr>
          </a:p>
        </p:txBody>
      </p:sp>
    </p:spTree>
    <p:extLst>
      <p:ext uri="{BB962C8B-B14F-4D97-AF65-F5344CB8AC3E}">
        <p14:creationId xmlns:p14="http://schemas.microsoft.com/office/powerpoint/2010/main" val="2911022192"/>
      </p:ext>
    </p:extLst>
  </p:cSld>
  <p:clrMapOvr>
    <a:masterClrMapping/>
  </p:clrMapOvr>
  <p:transition>
    <p:wedg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Содержимое 2"/>
          <p:cNvSpPr>
            <a:spLocks noGrp="1"/>
          </p:cNvSpPr>
          <p:nvPr>
            <p:ph idx="1"/>
          </p:nvPr>
        </p:nvSpPr>
        <p:spPr>
          <a:xfrm>
            <a:off x="611560" y="764704"/>
            <a:ext cx="6929486" cy="4235362"/>
          </a:xfrm>
        </p:spPr>
        <p:txBody>
          <a:bodyPr/>
          <a:lstStyle/>
          <a:p>
            <a:pPr marL="0" indent="0">
              <a:buNone/>
            </a:pPr>
            <a:r>
              <a:rPr lang="ru-RU" sz="1800" b="1" dirty="0" smtClean="0">
                <a:solidFill>
                  <a:srgbClr val="002060"/>
                </a:solidFill>
              </a:rPr>
              <a:t>Цель: </a:t>
            </a:r>
            <a:r>
              <a:rPr lang="ru-RU" sz="1800" b="1" dirty="0" smtClean="0">
                <a:solidFill>
                  <a:srgbClr val="0070C0"/>
                </a:solidFill>
              </a:rPr>
              <a:t>учить детей участвовать в играх-драматизациях, выполнять движения и действия соответственно логике действия персонажей.</a:t>
            </a:r>
          </a:p>
          <a:p>
            <a:pPr marL="0" indent="0">
              <a:buNone/>
            </a:pPr>
            <a:r>
              <a:rPr lang="ru-RU" sz="1800" b="1" dirty="0" smtClean="0">
                <a:solidFill>
                  <a:srgbClr val="002060"/>
                </a:solidFill>
              </a:rPr>
              <a:t>Задачи :</a:t>
            </a:r>
          </a:p>
          <a:p>
            <a:pPr marL="0" indent="0">
              <a:buNone/>
            </a:pPr>
            <a:r>
              <a:rPr lang="ru-RU" sz="1800" b="1" dirty="0" smtClean="0">
                <a:solidFill>
                  <a:srgbClr val="002060"/>
                </a:solidFill>
              </a:rPr>
              <a:t>«социально-коммуникативное развитие»</a:t>
            </a:r>
          </a:p>
          <a:p>
            <a:r>
              <a:rPr lang="ru-RU" sz="1800" b="1" dirty="0" smtClean="0">
                <a:solidFill>
                  <a:srgbClr val="0070C0"/>
                </a:solidFill>
              </a:rPr>
              <a:t>Пробуждать интерес детей к театрализованной игре путём опыта общения с персонажами.</a:t>
            </a:r>
          </a:p>
          <a:p>
            <a:r>
              <a:rPr lang="ru-RU" sz="1800" b="1" dirty="0" smtClean="0">
                <a:solidFill>
                  <a:srgbClr val="0070C0"/>
                </a:solidFill>
              </a:rPr>
              <a:t>Побуждать детей подражать движениям животных и птиц под звучащее слово.</a:t>
            </a:r>
          </a:p>
          <a:p>
            <a:r>
              <a:rPr lang="ru-RU" sz="1800" b="1" dirty="0" smtClean="0">
                <a:solidFill>
                  <a:srgbClr val="0070C0"/>
                </a:solidFill>
              </a:rPr>
              <a:t>Способствовать проявлению самостоятельности, активности в игре с персонажами.</a:t>
            </a:r>
          </a:p>
          <a:p>
            <a:r>
              <a:rPr lang="ru-RU" sz="1800" b="1" dirty="0" smtClean="0">
                <a:solidFill>
                  <a:srgbClr val="002060"/>
                </a:solidFill>
              </a:rPr>
              <a:t>«Речевое развитие»:</a:t>
            </a:r>
          </a:p>
          <a:p>
            <a:r>
              <a:rPr lang="ru-RU" sz="1800" b="1" dirty="0" smtClean="0">
                <a:solidFill>
                  <a:srgbClr val="0070C0"/>
                </a:solidFill>
              </a:rPr>
              <a:t>Способствовать развитию речи как средства общения.</a:t>
            </a:r>
          </a:p>
          <a:p>
            <a:r>
              <a:rPr lang="ru-RU" sz="1800" b="1" dirty="0" smtClean="0">
                <a:solidFill>
                  <a:srgbClr val="0070C0"/>
                </a:solidFill>
              </a:rPr>
              <a:t>Способствовать развитию артикуляционного и голосового аппарата, речевого дыхания, слухового внимания.</a:t>
            </a:r>
          </a:p>
          <a:p>
            <a:endParaRPr lang="ru-RU" sz="2000" b="1" dirty="0" smtClean="0"/>
          </a:p>
          <a:p>
            <a:pPr>
              <a:buNone/>
            </a:pPr>
            <a:endParaRPr lang="ru-RU" sz="2000" b="1" dirty="0" smtClean="0">
              <a:solidFill>
                <a:srgbClr val="FF0000"/>
              </a:solidFill>
            </a:endParaRPr>
          </a:p>
          <a:p>
            <a:pPr>
              <a:buFontTx/>
              <a:buChar char="-"/>
            </a:pPr>
            <a:endParaRPr lang="ru-RU" sz="2000" b="1" dirty="0">
              <a:solidFill>
                <a:srgbClr val="7030A0"/>
              </a:solidFill>
            </a:endParaRPr>
          </a:p>
          <a:p>
            <a:pPr>
              <a:buFontTx/>
              <a:buChar char="-"/>
            </a:pPr>
            <a:endParaRPr lang="ru-RU" sz="2000" b="1" dirty="0" smtClean="0">
              <a:solidFill>
                <a:srgbClr val="7030A0"/>
              </a:solidFill>
            </a:endParaRPr>
          </a:p>
          <a:p>
            <a:pPr>
              <a:buFontTx/>
              <a:buChar char="-"/>
            </a:pPr>
            <a:endParaRPr lang="ru-RU" sz="2000" b="1" dirty="0">
              <a:solidFill>
                <a:srgbClr val="7030A0"/>
              </a:solidFill>
            </a:endParaRPr>
          </a:p>
          <a:p>
            <a:pPr>
              <a:buFontTx/>
              <a:buChar char="-"/>
            </a:pPr>
            <a:endParaRPr lang="ru-RU" sz="2000" b="1" dirty="0" smtClean="0">
              <a:solidFill>
                <a:srgbClr val="7030A0"/>
              </a:solidFill>
            </a:endParaRPr>
          </a:p>
          <a:p>
            <a:pPr>
              <a:buFontTx/>
              <a:buChar char="-"/>
            </a:pPr>
            <a:endParaRPr lang="ru-RU" sz="2000" b="1" dirty="0">
              <a:solidFill>
                <a:srgbClr val="7030A0"/>
              </a:solidFill>
            </a:endParaRPr>
          </a:p>
          <a:p>
            <a:pPr>
              <a:buFontTx/>
              <a:buChar char="-"/>
            </a:pPr>
            <a:endParaRPr lang="ru-RU" sz="2000" b="1" dirty="0" smtClean="0">
              <a:solidFill>
                <a:srgbClr val="7030A0"/>
              </a:solidFill>
            </a:endParaRPr>
          </a:p>
          <a:p>
            <a:pPr>
              <a:buFontTx/>
              <a:buChar char="-"/>
            </a:pPr>
            <a:endParaRPr lang="ru-RU" sz="2000" b="1" dirty="0">
              <a:solidFill>
                <a:srgbClr val="7030A0"/>
              </a:solidFill>
            </a:endParaRPr>
          </a:p>
          <a:p>
            <a:pPr>
              <a:buFontTx/>
              <a:buChar char="-"/>
            </a:pPr>
            <a:endParaRPr lang="ru-RU" sz="2000" b="1" dirty="0" smtClean="0">
              <a:solidFill>
                <a:srgbClr val="7030A0"/>
              </a:solidFill>
            </a:endParaRPr>
          </a:p>
          <a:p>
            <a:pPr>
              <a:buFontTx/>
              <a:buChar char="-"/>
            </a:pPr>
            <a:endParaRPr lang="ru-RU" sz="2000" b="1" dirty="0">
              <a:solidFill>
                <a:srgbClr val="7030A0"/>
              </a:solidFill>
            </a:endParaRPr>
          </a:p>
          <a:p>
            <a:pPr>
              <a:buFontTx/>
              <a:buChar char="-"/>
            </a:pPr>
            <a:endParaRPr lang="ru-RU" sz="2000" b="1" dirty="0" smtClean="0">
              <a:solidFill>
                <a:srgbClr val="7030A0"/>
              </a:solidFill>
            </a:endParaRPr>
          </a:p>
          <a:p>
            <a:pPr>
              <a:buFontTx/>
              <a:buChar char="-"/>
            </a:pPr>
            <a:endParaRPr lang="ru-RU" sz="2000" b="1" dirty="0">
              <a:solidFill>
                <a:srgbClr val="7030A0"/>
              </a:solidFill>
            </a:endParaRPr>
          </a:p>
          <a:p>
            <a:pPr>
              <a:buFontTx/>
              <a:buChar char="-"/>
            </a:pPr>
            <a:endParaRPr lang="ru-RU" sz="2000" b="1" dirty="0" smtClean="0">
              <a:solidFill>
                <a:srgbClr val="7030A0"/>
              </a:solidFill>
            </a:endParaRPr>
          </a:p>
          <a:p>
            <a:pPr>
              <a:buFontTx/>
              <a:buChar char="-"/>
            </a:pPr>
            <a:endParaRPr lang="ru-RU" sz="2000" b="1" dirty="0">
              <a:solidFill>
                <a:srgbClr val="7030A0"/>
              </a:solidFill>
            </a:endParaRPr>
          </a:p>
          <a:p>
            <a:pPr>
              <a:buFontTx/>
              <a:buChar char="-"/>
            </a:pPr>
            <a:endParaRPr lang="ru-RU" sz="2000" b="1" dirty="0" smtClean="0">
              <a:solidFill>
                <a:srgbClr val="7030A0"/>
              </a:solidFill>
            </a:endParaRPr>
          </a:p>
          <a:p>
            <a:pPr>
              <a:buFontTx/>
              <a:buChar char="-"/>
            </a:pPr>
            <a:endParaRPr lang="ru-RU" sz="2000" b="1" dirty="0">
              <a:solidFill>
                <a:srgbClr val="7030A0"/>
              </a:solidFill>
            </a:endParaRPr>
          </a:p>
          <a:p>
            <a:pPr marL="0" indent="0">
              <a:buNone/>
            </a:pPr>
            <a:endParaRPr lang="ru-RU" sz="2000" b="1" dirty="0" smtClean="0">
              <a:solidFill>
                <a:srgbClr val="7030A0"/>
              </a:solidFill>
            </a:endParaRPr>
          </a:p>
        </p:txBody>
      </p:sp>
    </p:spTree>
  </p:cSld>
  <p:clrMapOvr>
    <a:masterClrMapping/>
  </p:clrMapOvr>
  <p:transition>
    <p:wedg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28596" y="428604"/>
            <a:ext cx="8143932" cy="2308324"/>
          </a:xfrm>
          <a:prstGeom prst="rect">
            <a:avLst/>
          </a:prstGeom>
        </p:spPr>
        <p:txBody>
          <a:bodyPr wrap="square">
            <a:spAutoFit/>
          </a:bodyPr>
          <a:lstStyle/>
          <a:p>
            <a:endParaRPr lang="ru-RU" dirty="0" smtClean="0"/>
          </a:p>
          <a:p>
            <a:r>
              <a:rPr lang="ru-RU" i="1" dirty="0" smtClean="0"/>
              <a:t> </a:t>
            </a:r>
            <a:r>
              <a:rPr lang="ru-RU" b="1" dirty="0" smtClean="0">
                <a:solidFill>
                  <a:srgbClr val="002060"/>
                </a:solidFill>
              </a:rPr>
              <a:t>Физическое развитие:       </a:t>
            </a:r>
          </a:p>
          <a:p>
            <a:r>
              <a:rPr lang="ru-RU" b="1" dirty="0" smtClean="0">
                <a:solidFill>
                  <a:srgbClr val="002060"/>
                </a:solidFill>
              </a:rPr>
              <a:t> -</a:t>
            </a:r>
            <a:r>
              <a:rPr lang="ru-RU" b="1" dirty="0">
                <a:solidFill>
                  <a:srgbClr val="0070C0"/>
                </a:solidFill>
              </a:rPr>
              <a:t>Р</a:t>
            </a:r>
            <a:r>
              <a:rPr lang="ru-RU" b="1" dirty="0" smtClean="0">
                <a:solidFill>
                  <a:srgbClr val="0070C0"/>
                </a:solidFill>
              </a:rPr>
              <a:t>азвивать стремление играть в подвижные игры с простым содержанием, несложными движениями.</a:t>
            </a:r>
          </a:p>
          <a:p>
            <a:r>
              <a:rPr lang="ru-RU" b="1" dirty="0" smtClean="0">
                <a:solidFill>
                  <a:srgbClr val="0070C0"/>
                </a:solidFill>
              </a:rPr>
              <a:t>-Формировать выразительность движений, умение передавать простейшие действия некоторых персонажей.</a:t>
            </a:r>
          </a:p>
          <a:p>
            <a:endParaRPr lang="ru-RU" b="1" dirty="0" smtClean="0">
              <a:solidFill>
                <a:srgbClr val="0070C0"/>
              </a:solidFill>
            </a:endParaRPr>
          </a:p>
          <a:p>
            <a:endParaRPr lang="ru-RU" b="1" dirty="0">
              <a:solidFill>
                <a:srgbClr val="0070C0"/>
              </a:solidFill>
            </a:endParaRPr>
          </a:p>
        </p:txBody>
      </p:sp>
      <p:sp>
        <p:nvSpPr>
          <p:cNvPr id="5" name="Прямоугольник 4"/>
          <p:cNvSpPr/>
          <p:nvPr/>
        </p:nvSpPr>
        <p:spPr>
          <a:xfrm>
            <a:off x="285720" y="2285993"/>
            <a:ext cx="6572280" cy="923330"/>
          </a:xfrm>
          <a:prstGeom prst="rect">
            <a:avLst/>
          </a:prstGeom>
        </p:spPr>
        <p:txBody>
          <a:bodyPr wrap="square">
            <a:spAutoFit/>
          </a:bodyPr>
          <a:lstStyle/>
          <a:p>
            <a:r>
              <a:rPr lang="ru-RU" b="1" dirty="0" smtClean="0">
                <a:solidFill>
                  <a:srgbClr val="002060"/>
                </a:solidFill>
              </a:rPr>
              <a:t>Художественно-эстетическое развитие:</a:t>
            </a:r>
          </a:p>
          <a:p>
            <a:endParaRPr lang="ru-RU" b="1" dirty="0" smtClean="0">
              <a:solidFill>
                <a:srgbClr val="002060"/>
              </a:solidFill>
            </a:endParaRPr>
          </a:p>
          <a:p>
            <a:endParaRPr lang="ru-RU" dirty="0">
              <a:solidFill>
                <a:srgbClr val="0070C0"/>
              </a:solidFill>
            </a:endParaRPr>
          </a:p>
        </p:txBody>
      </p:sp>
      <p:sp>
        <p:nvSpPr>
          <p:cNvPr id="6" name="Прямоугольник 5"/>
          <p:cNvSpPr/>
          <p:nvPr/>
        </p:nvSpPr>
        <p:spPr>
          <a:xfrm>
            <a:off x="357158" y="2690336"/>
            <a:ext cx="6500842" cy="1200329"/>
          </a:xfrm>
          <a:prstGeom prst="rect">
            <a:avLst/>
          </a:prstGeom>
        </p:spPr>
        <p:txBody>
          <a:bodyPr wrap="square">
            <a:spAutoFit/>
          </a:bodyPr>
          <a:lstStyle/>
          <a:p>
            <a:r>
              <a:rPr lang="ru-RU" b="1" dirty="0" smtClean="0">
                <a:solidFill>
                  <a:srgbClr val="0070C0"/>
                </a:solidFill>
              </a:rPr>
              <a:t>-Продолжать приучать детей слушать народные песенки, </a:t>
            </a:r>
            <a:r>
              <a:rPr lang="ru-RU" b="1" dirty="0" err="1" smtClean="0">
                <a:solidFill>
                  <a:srgbClr val="0070C0"/>
                </a:solidFill>
              </a:rPr>
              <a:t>потешки</a:t>
            </a:r>
            <a:r>
              <a:rPr lang="ru-RU" b="1" dirty="0" smtClean="0">
                <a:solidFill>
                  <a:srgbClr val="0070C0"/>
                </a:solidFill>
              </a:rPr>
              <a:t>.</a:t>
            </a:r>
          </a:p>
          <a:p>
            <a:r>
              <a:rPr lang="ru-RU" b="1" dirty="0" smtClean="0">
                <a:solidFill>
                  <a:srgbClr val="0070C0"/>
                </a:solidFill>
              </a:rPr>
              <a:t>-Предоставлять детям возможность договаривать слова, фразы при чтении знакомых стихотворений</a:t>
            </a:r>
            <a:r>
              <a:rPr lang="ru-RU" b="1" dirty="0" smtClean="0"/>
              <a:t>.</a:t>
            </a:r>
            <a:endParaRPr lang="ru-RU" b="1" dirty="0"/>
          </a:p>
        </p:txBody>
      </p:sp>
    </p:spTree>
  </p:cSld>
  <p:clrMapOvr>
    <a:masterClrMapping/>
  </p:clrMapOvr>
  <p:transition>
    <p:wedg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57158" y="214290"/>
            <a:ext cx="7429552" cy="1477328"/>
          </a:xfrm>
          <a:prstGeom prst="rect">
            <a:avLst/>
          </a:prstGeom>
        </p:spPr>
        <p:txBody>
          <a:bodyPr wrap="square">
            <a:spAutoFit/>
          </a:bodyPr>
          <a:lstStyle/>
          <a:p>
            <a:r>
              <a:rPr lang="ru-RU" b="1" dirty="0" smtClean="0">
                <a:solidFill>
                  <a:srgbClr val="002060"/>
                </a:solidFill>
                <a:effectLst>
                  <a:outerShdw blurRad="38100" dist="38100" dir="2700000" algn="tl">
                    <a:srgbClr val="000000">
                      <a:alpha val="43137"/>
                    </a:srgbClr>
                  </a:outerShdw>
                </a:effectLst>
              </a:rPr>
              <a:t>Предварительная</a:t>
            </a:r>
            <a:r>
              <a:rPr lang="ru-RU" b="1" dirty="0" smtClean="0">
                <a:solidFill>
                  <a:srgbClr val="002060"/>
                </a:solidFill>
              </a:rPr>
              <a:t> </a:t>
            </a:r>
            <a:r>
              <a:rPr lang="ru-RU" b="1" dirty="0" smtClean="0">
                <a:solidFill>
                  <a:srgbClr val="002060"/>
                </a:solidFill>
                <a:effectLst>
                  <a:outerShdw blurRad="38100" dist="38100" dir="2700000" algn="tl">
                    <a:srgbClr val="000000">
                      <a:alpha val="43137"/>
                    </a:srgbClr>
                  </a:outerShdw>
                </a:effectLst>
              </a:rPr>
              <a:t>работа</a:t>
            </a:r>
            <a:r>
              <a:rPr lang="ru-RU" dirty="0" smtClean="0">
                <a:solidFill>
                  <a:srgbClr val="0070C0"/>
                </a:solidFill>
                <a:effectLst>
                  <a:outerShdw blurRad="38100" dist="38100" dir="2700000" algn="tl">
                    <a:srgbClr val="000000">
                      <a:alpha val="43137"/>
                    </a:srgbClr>
                  </a:outerShdw>
                </a:effectLst>
              </a:rPr>
              <a:t>: </a:t>
            </a:r>
            <a:r>
              <a:rPr lang="ru-RU" b="1" dirty="0" smtClean="0">
                <a:solidFill>
                  <a:srgbClr val="0070C0"/>
                </a:solidFill>
              </a:rPr>
              <a:t>Чтение и разучивание </a:t>
            </a:r>
            <a:r>
              <a:rPr lang="ru-RU" b="1" dirty="0" err="1" smtClean="0">
                <a:solidFill>
                  <a:srgbClr val="0070C0"/>
                </a:solidFill>
              </a:rPr>
              <a:t>потешек</a:t>
            </a:r>
            <a:r>
              <a:rPr lang="ru-RU" b="1" dirty="0" smtClean="0">
                <a:solidFill>
                  <a:srgbClr val="0070C0"/>
                </a:solidFill>
              </a:rPr>
              <a:t>,  чтение сказки С. Маршака "Кто колечко найдет», игры-драматизации «Курочка- </a:t>
            </a:r>
            <a:r>
              <a:rPr lang="ru-RU" b="1" dirty="0" err="1" smtClean="0">
                <a:solidFill>
                  <a:srgbClr val="0070C0"/>
                </a:solidFill>
              </a:rPr>
              <a:t>рябушечка</a:t>
            </a:r>
            <a:r>
              <a:rPr lang="ru-RU" b="1" dirty="0" smtClean="0">
                <a:solidFill>
                  <a:srgbClr val="0070C0"/>
                </a:solidFill>
              </a:rPr>
              <a:t>», «Кисонька- </a:t>
            </a:r>
            <a:r>
              <a:rPr lang="ru-RU" b="1" dirty="0" err="1" smtClean="0">
                <a:solidFill>
                  <a:srgbClr val="0070C0"/>
                </a:solidFill>
              </a:rPr>
              <a:t>мурысонька</a:t>
            </a:r>
            <a:r>
              <a:rPr lang="ru-RU" b="1" dirty="0" smtClean="0">
                <a:solidFill>
                  <a:srgbClr val="0070C0"/>
                </a:solidFill>
              </a:rPr>
              <a:t>».</a:t>
            </a:r>
          </a:p>
          <a:p>
            <a:endParaRPr lang="ru-RU" dirty="0">
              <a:solidFill>
                <a:srgbClr val="0070C0"/>
              </a:solidFill>
              <a:effectLst>
                <a:outerShdw blurRad="38100" dist="38100" dir="2700000" algn="tl">
                  <a:srgbClr val="000000">
                    <a:alpha val="43137"/>
                  </a:srgbClr>
                </a:outerShdw>
              </a:effectLst>
            </a:endParaRPr>
          </a:p>
        </p:txBody>
      </p:sp>
      <p:sp>
        <p:nvSpPr>
          <p:cNvPr id="5" name="Прямоугольник 4"/>
          <p:cNvSpPr/>
          <p:nvPr/>
        </p:nvSpPr>
        <p:spPr>
          <a:xfrm>
            <a:off x="383012" y="1500174"/>
            <a:ext cx="6572280" cy="2862322"/>
          </a:xfrm>
          <a:prstGeom prst="rect">
            <a:avLst/>
          </a:prstGeom>
        </p:spPr>
        <p:txBody>
          <a:bodyPr wrap="square">
            <a:spAutoFit/>
          </a:bodyPr>
          <a:lstStyle/>
          <a:p>
            <a:endParaRPr lang="ru-RU" b="1" dirty="0" smtClean="0">
              <a:solidFill>
                <a:srgbClr val="002060"/>
              </a:solidFill>
              <a:effectLst>
                <a:outerShdw blurRad="38100" dist="38100" dir="2700000" algn="tl">
                  <a:srgbClr val="000000">
                    <a:alpha val="43137"/>
                  </a:srgbClr>
                </a:outerShdw>
              </a:effectLst>
            </a:endParaRPr>
          </a:p>
          <a:p>
            <a:r>
              <a:rPr lang="ru-RU" b="1" dirty="0" smtClean="0">
                <a:solidFill>
                  <a:srgbClr val="002060"/>
                </a:solidFill>
                <a:effectLst>
                  <a:outerShdw blurRad="38100" dist="38100" dir="2700000" algn="tl">
                    <a:srgbClr val="000000">
                      <a:alpha val="43137"/>
                    </a:srgbClr>
                  </a:outerShdw>
                </a:effectLst>
              </a:rPr>
              <a:t> </a:t>
            </a:r>
          </a:p>
          <a:p>
            <a:endParaRPr lang="ru-RU" b="1" dirty="0" smtClean="0">
              <a:solidFill>
                <a:srgbClr val="002060"/>
              </a:solidFill>
              <a:effectLst>
                <a:outerShdw blurRad="38100" dist="38100" dir="2700000" algn="tl">
                  <a:srgbClr val="000000">
                    <a:alpha val="43137"/>
                  </a:srgbClr>
                </a:outerShdw>
              </a:effectLst>
            </a:endParaRPr>
          </a:p>
          <a:p>
            <a:endParaRPr lang="ru-RU" b="1" dirty="0" smtClean="0">
              <a:solidFill>
                <a:srgbClr val="002060"/>
              </a:solidFill>
              <a:effectLst>
                <a:outerShdw blurRad="38100" dist="38100" dir="2700000" algn="tl">
                  <a:srgbClr val="000000">
                    <a:alpha val="43137"/>
                  </a:srgbClr>
                </a:outerShdw>
              </a:effectLst>
            </a:endParaRPr>
          </a:p>
          <a:p>
            <a:endParaRPr lang="ru-RU" b="1" dirty="0" smtClean="0">
              <a:solidFill>
                <a:srgbClr val="002060"/>
              </a:solidFill>
              <a:effectLst>
                <a:outerShdw blurRad="38100" dist="38100" dir="2700000" algn="tl">
                  <a:srgbClr val="000000">
                    <a:alpha val="43137"/>
                  </a:srgbClr>
                </a:outerShdw>
              </a:effectLst>
            </a:endParaRPr>
          </a:p>
          <a:p>
            <a:endParaRPr lang="ru-RU" b="1" dirty="0" smtClean="0">
              <a:solidFill>
                <a:srgbClr val="002060"/>
              </a:solidFill>
              <a:effectLst>
                <a:outerShdw blurRad="38100" dist="38100" dir="2700000" algn="tl">
                  <a:srgbClr val="000000">
                    <a:alpha val="43137"/>
                  </a:srgbClr>
                </a:outerShdw>
              </a:effectLst>
            </a:endParaRPr>
          </a:p>
          <a:p>
            <a:endParaRPr lang="ru-RU" b="1" dirty="0" smtClean="0">
              <a:solidFill>
                <a:srgbClr val="002060"/>
              </a:solidFill>
              <a:effectLst>
                <a:outerShdw blurRad="38100" dist="38100" dir="2700000" algn="tl">
                  <a:srgbClr val="000000">
                    <a:alpha val="43137"/>
                  </a:srgbClr>
                </a:outerShdw>
              </a:effectLst>
            </a:endParaRPr>
          </a:p>
          <a:p>
            <a:r>
              <a:rPr lang="ru-RU" b="1" dirty="0" smtClean="0">
                <a:solidFill>
                  <a:srgbClr val="002060"/>
                </a:solidFill>
                <a:effectLst>
                  <a:outerShdw blurRad="38100" dist="38100" dir="2700000" algn="tl">
                    <a:srgbClr val="000000">
                      <a:alpha val="43137"/>
                    </a:srgbClr>
                  </a:outerShdw>
                </a:effectLst>
              </a:rPr>
              <a:t>              Оборудование для педагога: </a:t>
            </a:r>
            <a:r>
              <a:rPr lang="ru-RU" b="1" dirty="0" smtClean="0">
                <a:solidFill>
                  <a:srgbClr val="0070C0"/>
                </a:solidFill>
                <a:effectLst>
                  <a:outerShdw blurRad="38100" dist="38100" dir="2700000" algn="tl">
                    <a:srgbClr val="000000">
                      <a:alpha val="43137"/>
                    </a:srgbClr>
                  </a:outerShdw>
                </a:effectLst>
              </a:rPr>
              <a:t>кукла</a:t>
            </a:r>
            <a:r>
              <a:rPr lang="ru-RU" b="1" dirty="0" smtClean="0">
                <a:solidFill>
                  <a:srgbClr val="002060"/>
                </a:solidFill>
                <a:effectLst>
                  <a:outerShdw blurRad="38100" dist="38100" dir="2700000" algn="tl">
                    <a:srgbClr val="000000">
                      <a:alpha val="43137"/>
                    </a:srgbClr>
                  </a:outerShdw>
                </a:effectLst>
              </a:rPr>
              <a:t> </a:t>
            </a:r>
            <a:r>
              <a:rPr lang="ru-RU" b="1" dirty="0" smtClean="0">
                <a:solidFill>
                  <a:srgbClr val="0070C0"/>
                </a:solidFill>
                <a:effectLst>
                  <a:outerShdw blurRad="38100" dist="38100" dir="2700000" algn="tl">
                    <a:srgbClr val="000000">
                      <a:alpha val="43137"/>
                    </a:srgbClr>
                  </a:outerShdw>
                </a:effectLst>
              </a:rPr>
              <a:t>Оленька, </a:t>
            </a:r>
            <a:r>
              <a:rPr lang="ru-RU" b="1" dirty="0" smtClean="0">
                <a:solidFill>
                  <a:srgbClr val="0070C0"/>
                </a:solidFill>
              </a:rPr>
              <a:t>карусель с лентами;</a:t>
            </a:r>
          </a:p>
          <a:p>
            <a:endParaRPr lang="ru-RU" b="1" dirty="0">
              <a:solidFill>
                <a:srgbClr val="0070C0"/>
              </a:solidFill>
              <a:effectLst>
                <a:outerShdw blurRad="38100" dist="38100" dir="2700000" algn="tl">
                  <a:srgbClr val="000000">
                    <a:alpha val="43137"/>
                  </a:srgbClr>
                </a:outerShdw>
              </a:effectLst>
            </a:endParaRPr>
          </a:p>
        </p:txBody>
      </p:sp>
      <p:sp>
        <p:nvSpPr>
          <p:cNvPr id="6" name="Прямоугольник 5"/>
          <p:cNvSpPr/>
          <p:nvPr/>
        </p:nvSpPr>
        <p:spPr>
          <a:xfrm>
            <a:off x="785786" y="2143117"/>
            <a:ext cx="6429420" cy="2585323"/>
          </a:xfrm>
          <a:prstGeom prst="rect">
            <a:avLst/>
          </a:prstGeom>
        </p:spPr>
        <p:txBody>
          <a:bodyPr wrap="square">
            <a:spAutoFit/>
          </a:bodyPr>
          <a:lstStyle/>
          <a:p>
            <a:endParaRPr lang="ru-RU" b="1" dirty="0" smtClean="0">
              <a:solidFill>
                <a:srgbClr val="002060"/>
              </a:solidFill>
              <a:effectLst>
                <a:outerShdw blurRad="38100" dist="38100" dir="2700000" algn="tl">
                  <a:srgbClr val="000000">
                    <a:alpha val="43137"/>
                  </a:srgbClr>
                </a:outerShdw>
              </a:effectLst>
            </a:endParaRPr>
          </a:p>
          <a:p>
            <a:endParaRPr lang="ru-RU" b="1" dirty="0" smtClean="0">
              <a:solidFill>
                <a:srgbClr val="002060"/>
              </a:solidFill>
              <a:effectLst>
                <a:outerShdw blurRad="38100" dist="38100" dir="2700000" algn="tl">
                  <a:srgbClr val="000000">
                    <a:alpha val="43137"/>
                  </a:srgbClr>
                </a:outerShdw>
              </a:effectLst>
            </a:endParaRPr>
          </a:p>
          <a:p>
            <a:endParaRPr lang="ru-RU" b="1" dirty="0" smtClean="0">
              <a:solidFill>
                <a:srgbClr val="002060"/>
              </a:solidFill>
              <a:effectLst>
                <a:outerShdw blurRad="38100" dist="38100" dir="2700000" algn="tl">
                  <a:srgbClr val="000000">
                    <a:alpha val="43137"/>
                  </a:srgbClr>
                </a:outerShdw>
              </a:effectLst>
            </a:endParaRPr>
          </a:p>
          <a:p>
            <a:endParaRPr lang="ru-RU" b="1" dirty="0" smtClean="0">
              <a:solidFill>
                <a:srgbClr val="002060"/>
              </a:solidFill>
              <a:effectLst>
                <a:outerShdw blurRad="38100" dist="38100" dir="2700000" algn="tl">
                  <a:srgbClr val="000000">
                    <a:alpha val="43137"/>
                  </a:srgbClr>
                </a:outerShdw>
              </a:effectLst>
            </a:endParaRPr>
          </a:p>
          <a:p>
            <a:r>
              <a:rPr lang="ru-RU" b="1" dirty="0" smtClean="0">
                <a:solidFill>
                  <a:srgbClr val="002060"/>
                </a:solidFill>
                <a:effectLst>
                  <a:outerShdw blurRad="38100" dist="38100" dir="2700000" algn="tl">
                    <a:srgbClr val="000000">
                      <a:alpha val="43137"/>
                    </a:srgbClr>
                  </a:outerShdw>
                </a:effectLst>
              </a:rPr>
              <a:t> </a:t>
            </a:r>
            <a:endParaRPr lang="ru-RU" b="1" dirty="0" smtClean="0">
              <a:solidFill>
                <a:srgbClr val="002060"/>
              </a:solidFill>
            </a:endParaRPr>
          </a:p>
          <a:p>
            <a:endParaRPr lang="ru-RU" b="1" dirty="0" smtClean="0">
              <a:solidFill>
                <a:srgbClr val="002060"/>
              </a:solidFill>
            </a:endParaRPr>
          </a:p>
          <a:p>
            <a:r>
              <a:rPr lang="ru-RU" b="1" dirty="0" smtClean="0">
                <a:solidFill>
                  <a:srgbClr val="002060"/>
                </a:solidFill>
              </a:rPr>
              <a:t>                             </a:t>
            </a:r>
          </a:p>
          <a:p>
            <a:r>
              <a:rPr lang="ru-RU" b="1" dirty="0" smtClean="0">
                <a:solidFill>
                  <a:srgbClr val="002060"/>
                </a:solidFill>
              </a:rPr>
              <a:t>          Оборудование для детей</a:t>
            </a:r>
            <a:r>
              <a:rPr lang="ru-RU" b="1" dirty="0" smtClean="0"/>
              <a:t>: </a:t>
            </a:r>
            <a:r>
              <a:rPr lang="ru-RU" b="1" dirty="0" smtClean="0">
                <a:solidFill>
                  <a:srgbClr val="0070C0"/>
                </a:solidFill>
              </a:rPr>
              <a:t>шапочки-маски котик, гусь,  курочка , сорока.</a:t>
            </a:r>
            <a:endParaRPr lang="ru-RU" b="1" dirty="0">
              <a:solidFill>
                <a:srgbClr val="0070C0"/>
              </a:solidFill>
            </a:endParaRPr>
          </a:p>
        </p:txBody>
      </p:sp>
      <p:pic>
        <p:nvPicPr>
          <p:cNvPr id="1026" name="Picture 2" descr="J:\Новая папка\20180402_094600.jpg"/>
          <p:cNvPicPr>
            <a:picLocks noChangeAspect="1" noChangeArrowheads="1"/>
          </p:cNvPicPr>
          <p:nvPr/>
        </p:nvPicPr>
        <p:blipFill>
          <a:blip r:embed="rId2" cstate="print"/>
          <a:srcRect/>
          <a:stretch>
            <a:fillRect/>
          </a:stretch>
        </p:blipFill>
        <p:spPr bwMode="auto">
          <a:xfrm>
            <a:off x="1785918" y="1500174"/>
            <a:ext cx="1482321" cy="1976427"/>
          </a:xfrm>
          <a:prstGeom prst="rect">
            <a:avLst/>
          </a:prstGeom>
          <a:noFill/>
        </p:spPr>
      </p:pic>
      <p:pic>
        <p:nvPicPr>
          <p:cNvPr id="1027" name="Picture 3" descr="J:\Новая папка\20180402_094246.jpg"/>
          <p:cNvPicPr>
            <a:picLocks noChangeAspect="1" noChangeArrowheads="1"/>
          </p:cNvPicPr>
          <p:nvPr/>
        </p:nvPicPr>
        <p:blipFill>
          <a:blip r:embed="rId3" cstate="print"/>
          <a:srcRect/>
          <a:stretch>
            <a:fillRect/>
          </a:stretch>
        </p:blipFill>
        <p:spPr bwMode="auto">
          <a:xfrm>
            <a:off x="3714744" y="1428736"/>
            <a:ext cx="2762237" cy="2071678"/>
          </a:xfrm>
          <a:prstGeom prst="rect">
            <a:avLst/>
          </a:prstGeom>
          <a:noFill/>
        </p:spPr>
      </p:pic>
    </p:spTree>
    <p:extLst>
      <p:ext uri="{BB962C8B-B14F-4D97-AF65-F5344CB8AC3E}">
        <p14:creationId xmlns:p14="http://schemas.microsoft.com/office/powerpoint/2010/main" val="4067852402"/>
      </p:ext>
    </p:extLst>
  </p:cSld>
  <p:clrMapOvr>
    <a:masterClrMapping/>
  </p:clrMapOvr>
  <p:transition>
    <p:wedg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ChangeArrowheads="1"/>
          </p:cNvSpPr>
          <p:nvPr/>
        </p:nvSpPr>
        <p:spPr bwMode="auto">
          <a:xfrm>
            <a:off x="0" y="0"/>
            <a:ext cx="5204886" cy="95410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dirty="0" smtClean="0">
                <a:ln>
                  <a:noFill/>
                </a:ln>
                <a:solidFill>
                  <a:schemeClr val="tx1"/>
                </a:solidFill>
                <a:effectLst/>
                <a:latin typeface="bookosb"/>
                <a:ea typeface="Times New Roman" pitchFamily="18" charset="0"/>
                <a:cs typeface="Times New Roman"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pPr>
            <a:endParaRPr lang="ru-RU" dirty="0" smtClean="0">
              <a:latin typeface="bookosb"/>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rgbClr val="0070C0"/>
                </a:solidFill>
                <a:effectLst>
                  <a:outerShdw blurRad="38100" dist="38100" dir="2700000" algn="tl">
                    <a:srgbClr val="000000">
                      <a:alpha val="43137"/>
                    </a:srgbClr>
                  </a:outerShdw>
                </a:effectLst>
                <a:latin typeface="bookosb"/>
                <a:ea typeface="Times New Roman" pitchFamily="18" charset="0"/>
                <a:cs typeface="Times New Roman" pitchFamily="18" charset="0"/>
              </a:rPr>
              <a:t>                                                     Ход игры:</a:t>
            </a:r>
            <a:endParaRPr kumimoji="0" lang="ru-RU" sz="2000" b="1" i="0" u="none" strike="noStrike" cap="none" normalizeH="0" baseline="0" dirty="0" smtClean="0">
              <a:ln>
                <a:noFill/>
              </a:ln>
              <a:solidFill>
                <a:srgbClr val="0070C0"/>
              </a:solidFill>
              <a:effectLst>
                <a:outerShdw blurRad="38100" dist="38100" dir="2700000" algn="tl">
                  <a:srgbClr val="000000">
                    <a:alpha val="43137"/>
                  </a:srgbClr>
                </a:outerShdw>
              </a:effectLst>
              <a:latin typeface="Arial" pitchFamily="34" charset="0"/>
              <a:cs typeface="Arial" pitchFamily="34" charset="0"/>
            </a:endParaRPr>
          </a:p>
        </p:txBody>
      </p:sp>
      <p:sp>
        <p:nvSpPr>
          <p:cNvPr id="11266" name="Rectangle 2"/>
          <p:cNvSpPr>
            <a:spLocks noChangeArrowheads="1"/>
          </p:cNvSpPr>
          <p:nvPr/>
        </p:nvSpPr>
        <p:spPr bwMode="auto">
          <a:xfrm>
            <a:off x="0" y="-461662"/>
            <a:ext cx="8244408" cy="240065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pPr>
            <a:endParaRPr kumimoji="0" lang="ru-RU" sz="1800" b="0" i="0" u="none" strike="noStrike" cap="none" normalizeH="0" baseline="0" dirty="0" smtClean="0">
              <a:ln>
                <a:noFill/>
              </a:ln>
              <a:solidFill>
                <a:schemeClr val="tx1"/>
              </a:solidFill>
              <a:effectLst/>
              <a:latin typeface="bookosb"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tabLst/>
            </a:pPr>
            <a:endParaRPr kumimoji="0" lang="ru-RU" sz="1800" b="0" i="0" u="none" strike="noStrike" cap="none" normalizeH="0" baseline="0" dirty="0" smtClean="0">
              <a:ln>
                <a:noFill/>
              </a:ln>
              <a:solidFill>
                <a:schemeClr val="tx1"/>
              </a:solidFill>
              <a:effectLst/>
              <a:latin typeface="bookosb"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tabLst/>
            </a:pPr>
            <a:endParaRPr kumimoji="0" lang="ru-RU" sz="1800" b="0" i="0" u="none" strike="noStrike" cap="none" normalizeH="0" baseline="0" dirty="0" smtClean="0">
              <a:ln>
                <a:noFill/>
              </a:ln>
              <a:solidFill>
                <a:schemeClr val="tx1"/>
              </a:solidFill>
              <a:effectLst/>
              <a:latin typeface="bookosb"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Char char="•"/>
              <a:tabLst/>
            </a:pPr>
            <a:endParaRPr lang="ru-RU" dirty="0" smtClean="0">
              <a:latin typeface="bookosb"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tabLst/>
            </a:pPr>
            <a:r>
              <a:rPr lang="ru-RU" b="1" dirty="0" smtClean="0">
                <a:solidFill>
                  <a:srgbClr val="0070C0"/>
                </a:solidFill>
                <a:latin typeface="bookosb" charset="0"/>
                <a:ea typeface="Times New Roman" pitchFamily="18" charset="0"/>
                <a:cs typeface="Times New Roman" pitchFamily="18" charset="0"/>
              </a:rPr>
              <a:t>                                                     </a:t>
            </a:r>
            <a:endParaRPr lang="ru-RU" b="1" dirty="0">
              <a:solidFill>
                <a:srgbClr val="0070C0"/>
              </a:solidFill>
              <a:latin typeface="Calibri"/>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tabLst/>
            </a:pPr>
            <a:r>
              <a:rPr lang="ru-RU" b="1" dirty="0" smtClean="0">
                <a:solidFill>
                  <a:srgbClr val="0070C0"/>
                </a:solidFill>
                <a:latin typeface="Calibri"/>
                <a:ea typeface="Times New Roman" pitchFamily="18" charset="0"/>
                <a:cs typeface="Times New Roman" pitchFamily="18" charset="0"/>
              </a:rPr>
              <a:t>Предлагается детям отправиться в гости к сказке.</a:t>
            </a:r>
            <a:r>
              <a:rPr kumimoji="0" lang="ru-RU" sz="1800" b="1" i="0" u="none" strike="noStrike" cap="none" normalizeH="0" baseline="0" dirty="0" smtClean="0">
                <a:ln>
                  <a:noFill/>
                </a:ln>
                <a:solidFill>
                  <a:srgbClr val="0070C0"/>
                </a:solidFill>
                <a:effectLst/>
                <a:latin typeface="Calibri"/>
                <a:ea typeface="Times New Roman" pitchFamily="18" charset="0"/>
                <a:cs typeface="Times New Roman" pitchFamily="18" charset="0"/>
              </a:rPr>
              <a:t> </a:t>
            </a:r>
          </a:p>
          <a:p>
            <a:pPr lvl="0"/>
            <a:r>
              <a:rPr lang="ru-RU" sz="2000" b="1" dirty="0" smtClean="0">
                <a:solidFill>
                  <a:srgbClr val="0070C0"/>
                </a:solidFill>
                <a:latin typeface="Calibri"/>
                <a:ea typeface="Times New Roman" pitchFamily="18" charset="0"/>
                <a:cs typeface="Times New Roman" pitchFamily="18" charset="0"/>
              </a:rPr>
              <a:t>Игра </a:t>
            </a:r>
            <a:r>
              <a:rPr lang="ru-RU" sz="2000" b="1" dirty="0">
                <a:solidFill>
                  <a:srgbClr val="0070C0"/>
                </a:solidFill>
                <a:latin typeface="Calibri"/>
                <a:ea typeface="Times New Roman" pitchFamily="18" charset="0"/>
                <a:cs typeface="Times New Roman" pitchFamily="18" charset="0"/>
              </a:rPr>
              <a:t>« Карусель» </a:t>
            </a:r>
          </a:p>
          <a:p>
            <a:pPr marL="0" marR="0" lvl="0" indent="0" algn="l" defTabSz="914400" rtl="0" eaLnBrk="1" fontAlgn="base" latinLnBrk="0" hangingPunct="1">
              <a:lnSpc>
                <a:spcPct val="100000"/>
              </a:lnSpc>
              <a:spcBef>
                <a:spcPct val="0"/>
              </a:spcBef>
              <a:spcAft>
                <a:spcPct val="0"/>
              </a:spcAft>
              <a:buClrTx/>
              <a:buSzTx/>
              <a:tabLst/>
            </a:pPr>
            <a:endParaRPr kumimoji="0" lang="ru-RU" sz="2000" b="1" i="0" u="none" strike="noStrike" cap="none" normalizeH="0" baseline="0" dirty="0" smtClean="0">
              <a:ln>
                <a:noFill/>
              </a:ln>
              <a:solidFill>
                <a:srgbClr val="0070C0"/>
              </a:solidFill>
              <a:effectLst/>
              <a:latin typeface="Arial" pitchFamily="34" charset="0"/>
              <a:cs typeface="Arial" pitchFamily="34" charset="0"/>
            </a:endParaRPr>
          </a:p>
        </p:txBody>
      </p:sp>
      <p:sp>
        <p:nvSpPr>
          <p:cNvPr id="4" name="Прямоугольник 3"/>
          <p:cNvSpPr/>
          <p:nvPr/>
        </p:nvSpPr>
        <p:spPr>
          <a:xfrm>
            <a:off x="0" y="1643050"/>
            <a:ext cx="8786842" cy="2308324"/>
          </a:xfrm>
          <a:prstGeom prst="rect">
            <a:avLst/>
          </a:prstGeom>
        </p:spPr>
        <p:txBody>
          <a:bodyPr wrap="square">
            <a:spAutoFit/>
          </a:bodyPr>
          <a:lstStyle/>
          <a:p>
            <a:r>
              <a:rPr lang="ru-RU" b="1" dirty="0" smtClean="0">
                <a:solidFill>
                  <a:srgbClr val="0070C0"/>
                </a:solidFill>
              </a:rPr>
              <a:t>Еле-еле, еле-еле </a:t>
            </a:r>
          </a:p>
          <a:p>
            <a:r>
              <a:rPr lang="ru-RU" b="1" dirty="0" smtClean="0">
                <a:solidFill>
                  <a:srgbClr val="0070C0"/>
                </a:solidFill>
              </a:rPr>
              <a:t>Закружились карусели,</a:t>
            </a:r>
          </a:p>
          <a:p>
            <a:r>
              <a:rPr lang="ru-RU" b="1" dirty="0" smtClean="0">
                <a:solidFill>
                  <a:srgbClr val="0070C0"/>
                </a:solidFill>
              </a:rPr>
              <a:t>А потом, потом, потом, </a:t>
            </a:r>
          </a:p>
          <a:p>
            <a:r>
              <a:rPr lang="ru-RU" b="1" dirty="0" smtClean="0">
                <a:solidFill>
                  <a:srgbClr val="0070C0"/>
                </a:solidFill>
              </a:rPr>
              <a:t>Все бегом, бегом, бегом,</a:t>
            </a:r>
          </a:p>
          <a:p>
            <a:r>
              <a:rPr lang="ru-RU" b="1" dirty="0" smtClean="0">
                <a:solidFill>
                  <a:srgbClr val="0070C0"/>
                </a:solidFill>
              </a:rPr>
              <a:t>Все кругом, кругом, кругом.</a:t>
            </a:r>
          </a:p>
          <a:p>
            <a:r>
              <a:rPr lang="ru-RU" b="1" dirty="0" smtClean="0">
                <a:solidFill>
                  <a:srgbClr val="0070C0"/>
                </a:solidFill>
              </a:rPr>
              <a:t>Тише, тише не бегите,</a:t>
            </a:r>
          </a:p>
          <a:p>
            <a:r>
              <a:rPr lang="ru-RU" b="1" dirty="0" smtClean="0">
                <a:solidFill>
                  <a:srgbClr val="0070C0"/>
                </a:solidFill>
              </a:rPr>
              <a:t>Карусель остановите!</a:t>
            </a:r>
          </a:p>
          <a:p>
            <a:endParaRPr lang="ru-RU" b="1" dirty="0">
              <a:solidFill>
                <a:srgbClr val="0070C0"/>
              </a:solidFill>
            </a:endParaRPr>
          </a:p>
        </p:txBody>
      </p:sp>
      <p:pic>
        <p:nvPicPr>
          <p:cNvPr id="11267" name="Picture 3" descr="C:\Users\сергей\Desktop\20180402_091312.jpg"/>
          <p:cNvPicPr>
            <a:picLocks noChangeAspect="1" noChangeArrowheads="1"/>
          </p:cNvPicPr>
          <p:nvPr/>
        </p:nvPicPr>
        <p:blipFill>
          <a:blip r:embed="rId2" cstate="print"/>
          <a:srcRect/>
          <a:stretch>
            <a:fillRect/>
          </a:stretch>
        </p:blipFill>
        <p:spPr bwMode="auto">
          <a:xfrm>
            <a:off x="3240357" y="1729606"/>
            <a:ext cx="3929058" cy="2658425"/>
          </a:xfrm>
          <a:prstGeom prst="rect">
            <a:avLst/>
          </a:prstGeom>
          <a:noFill/>
        </p:spPr>
      </p:pic>
    </p:spTree>
  </p:cSld>
  <p:clrMapOvr>
    <a:masterClrMapping/>
  </p:clrMapOvr>
  <p:transition>
    <p:wedg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539552" y="936010"/>
            <a:ext cx="8136904" cy="369332"/>
          </a:xfrm>
          <a:prstGeom prst="rect">
            <a:avLst/>
          </a:prstGeom>
        </p:spPr>
        <p:txBody>
          <a:bodyPr wrap="square">
            <a:spAutoFit/>
          </a:bodyPr>
          <a:lstStyle/>
          <a:p>
            <a:r>
              <a:rPr lang="ru-RU" b="1" dirty="0">
                <a:latin typeface="Times New Roman" pitchFamily="18" charset="0"/>
                <a:cs typeface="Times New Roman" pitchFamily="18" charset="0"/>
              </a:rPr>
              <a:t> </a:t>
            </a:r>
            <a:endParaRPr lang="ru-RU" b="1" dirty="0">
              <a:solidFill>
                <a:srgbClr val="C00000"/>
              </a:solidFill>
            </a:endParaRPr>
          </a:p>
        </p:txBody>
      </p:sp>
      <p:sp>
        <p:nvSpPr>
          <p:cNvPr id="10241" name="Rectangle 1"/>
          <p:cNvSpPr>
            <a:spLocks noChangeArrowheads="1"/>
          </p:cNvSpPr>
          <p:nvPr/>
        </p:nvSpPr>
        <p:spPr bwMode="auto">
          <a:xfrm>
            <a:off x="75382" y="676145"/>
            <a:ext cx="4013713" cy="20313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smtClean="0">
                <a:ln>
                  <a:noFill/>
                </a:ln>
                <a:solidFill>
                  <a:srgbClr val="002060"/>
                </a:solidFill>
                <a:effectLst/>
                <a:latin typeface="bookosb"/>
                <a:ea typeface="Times New Roman" pitchFamily="18" charset="0"/>
                <a:cs typeface="Times New Roman" pitchFamily="18" charset="0"/>
              </a:rPr>
              <a:t>В гости приходит кукла Оленька. </a:t>
            </a:r>
          </a:p>
          <a:p>
            <a:pPr lvl="0"/>
            <a:r>
              <a:rPr lang="ru-RU" b="1" dirty="0" smtClean="0">
                <a:solidFill>
                  <a:srgbClr val="0070C0"/>
                </a:solidFill>
                <a:latin typeface="bookosb"/>
                <a:ea typeface="Times New Roman" pitchFamily="18" charset="0"/>
                <a:cs typeface="Times New Roman" pitchFamily="18" charset="0"/>
              </a:rPr>
              <a:t>Посмотрите</a:t>
            </a:r>
            <a:r>
              <a:rPr lang="ru-RU" b="1" dirty="0">
                <a:solidFill>
                  <a:srgbClr val="0070C0"/>
                </a:solidFill>
                <a:latin typeface="bookosb"/>
                <a:ea typeface="Times New Roman" pitchFamily="18" charset="0"/>
                <a:cs typeface="Times New Roman" pitchFamily="18" charset="0"/>
              </a:rPr>
              <a:t>, к нам пришла кукла Оленька. </a:t>
            </a:r>
            <a:r>
              <a:rPr lang="ru-RU" b="1" dirty="0" smtClean="0">
                <a:solidFill>
                  <a:srgbClr val="0070C0"/>
                </a:solidFill>
                <a:latin typeface="bookosb"/>
                <a:ea typeface="Times New Roman" pitchFamily="18" charset="0"/>
                <a:cs typeface="Times New Roman" pitchFamily="18" charset="0"/>
              </a:rPr>
              <a:t>Она </a:t>
            </a:r>
            <a:r>
              <a:rPr lang="ru-RU" b="1" dirty="0">
                <a:solidFill>
                  <a:srgbClr val="0070C0"/>
                </a:solidFill>
                <a:latin typeface="bookosb"/>
                <a:ea typeface="Times New Roman" pitchFamily="18" charset="0"/>
                <a:cs typeface="Times New Roman" pitchFamily="18" charset="0"/>
              </a:rPr>
              <a:t>грустная, потеряла свое колечко. </a:t>
            </a:r>
            <a:r>
              <a:rPr lang="ru-RU" b="1" dirty="0" smtClean="0">
                <a:solidFill>
                  <a:srgbClr val="0070C0"/>
                </a:solidFill>
                <a:latin typeface="bookosb"/>
                <a:ea typeface="Times New Roman" pitchFamily="18" charset="0"/>
                <a:cs typeface="Times New Roman" pitchFamily="18" charset="0"/>
              </a:rPr>
              <a:t>Поможем </a:t>
            </a:r>
            <a:r>
              <a:rPr lang="ru-RU" b="1" dirty="0">
                <a:solidFill>
                  <a:srgbClr val="0070C0"/>
                </a:solidFill>
                <a:latin typeface="bookosb"/>
                <a:ea typeface="Times New Roman" pitchFamily="18" charset="0"/>
                <a:cs typeface="Times New Roman" pitchFamily="18" charset="0"/>
              </a:rPr>
              <a:t>найти Олечке </a:t>
            </a:r>
            <a:r>
              <a:rPr lang="ru-RU" b="1" dirty="0" smtClean="0">
                <a:solidFill>
                  <a:srgbClr val="0070C0"/>
                </a:solidFill>
                <a:latin typeface="bookosb"/>
                <a:ea typeface="Times New Roman" pitchFamily="18" charset="0"/>
                <a:cs typeface="Times New Roman" pitchFamily="18" charset="0"/>
              </a:rPr>
              <a:t>колечко?( Да!)</a:t>
            </a:r>
            <a:endParaRPr lang="ru-RU" b="1" dirty="0">
              <a:solidFill>
                <a:srgbClr val="0070C0"/>
              </a:solidFill>
              <a:latin typeface="bookosb"/>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lang="ru-RU" b="1" dirty="0" smtClean="0">
                <a:solidFill>
                  <a:srgbClr val="002060"/>
                </a:solidFill>
                <a:latin typeface="bookosb"/>
                <a:ea typeface="Times New Roman" pitchFamily="18" charset="0"/>
                <a:cs typeface="Times New Roman" pitchFamily="18" charset="0"/>
              </a:rPr>
              <a:t>                                                             </a:t>
            </a:r>
            <a:endParaRPr kumimoji="0" lang="ru-RU" sz="1800" b="1" i="0" u="none" strike="noStrike" cap="none" normalizeH="0" baseline="0" dirty="0" smtClean="0">
              <a:ln>
                <a:noFill/>
              </a:ln>
              <a:solidFill>
                <a:srgbClr val="002060"/>
              </a:solidFill>
              <a:effectLst/>
              <a:latin typeface="bookosb"/>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1" i="0" u="none" strike="noStrike" cap="none" normalizeH="0" baseline="0" dirty="0" smtClean="0">
              <a:ln>
                <a:noFill/>
              </a:ln>
              <a:solidFill>
                <a:srgbClr val="002060"/>
              </a:solidFill>
              <a:effectLst/>
              <a:latin typeface="Arial" pitchFamily="34" charset="0"/>
              <a:cs typeface="Arial" pitchFamily="34" charset="0"/>
            </a:endParaRPr>
          </a:p>
        </p:txBody>
      </p:sp>
      <p:pic>
        <p:nvPicPr>
          <p:cNvPr id="10242" name="Picture 2"/>
          <p:cNvPicPr>
            <a:picLocks noChangeAspect="1" noChangeArrowheads="1"/>
          </p:cNvPicPr>
          <p:nvPr/>
        </p:nvPicPr>
        <p:blipFill>
          <a:blip r:embed="rId2" cstate="print"/>
          <a:srcRect/>
          <a:stretch>
            <a:fillRect/>
          </a:stretch>
        </p:blipFill>
        <p:spPr bwMode="auto">
          <a:xfrm flipH="1">
            <a:off x="4465284" y="91088"/>
            <a:ext cx="4269689" cy="3287523"/>
          </a:xfrm>
          <a:prstGeom prst="rect">
            <a:avLst/>
          </a:prstGeom>
          <a:noFill/>
          <a:ln w="9525">
            <a:noFill/>
            <a:miter lim="800000"/>
            <a:headEnd/>
            <a:tailEnd/>
          </a:ln>
          <a:effectLst/>
        </p:spPr>
      </p:pic>
      <p:sp>
        <p:nvSpPr>
          <p:cNvPr id="6" name="Прямоугольник 5"/>
          <p:cNvSpPr/>
          <p:nvPr/>
        </p:nvSpPr>
        <p:spPr>
          <a:xfrm>
            <a:off x="4500562" y="857232"/>
            <a:ext cx="4286280" cy="5016758"/>
          </a:xfrm>
          <a:prstGeom prst="rect">
            <a:avLst/>
          </a:prstGeom>
        </p:spPr>
        <p:txBody>
          <a:bodyPr wrap="square">
            <a:spAutoFit/>
          </a:bodyPr>
          <a:lstStyle/>
          <a:p>
            <a:endParaRPr lang="ru-RU" sz="1400" dirty="0" smtClean="0">
              <a:solidFill>
                <a:srgbClr val="0070C0"/>
              </a:solidFill>
            </a:endParaRPr>
          </a:p>
          <a:p>
            <a:endParaRPr lang="ru-RU" sz="1400" dirty="0" smtClean="0">
              <a:solidFill>
                <a:srgbClr val="0070C0"/>
              </a:solidFill>
            </a:endParaRPr>
          </a:p>
          <a:p>
            <a:endParaRPr lang="ru-RU" sz="1400" dirty="0" smtClean="0">
              <a:solidFill>
                <a:srgbClr val="0070C0"/>
              </a:solidFill>
            </a:endParaRPr>
          </a:p>
          <a:p>
            <a:endParaRPr lang="ru-RU" sz="1400" dirty="0" smtClean="0">
              <a:solidFill>
                <a:srgbClr val="0070C0"/>
              </a:solidFill>
            </a:endParaRPr>
          </a:p>
          <a:p>
            <a:endParaRPr lang="ru-RU" sz="1400" dirty="0" smtClean="0">
              <a:solidFill>
                <a:srgbClr val="0070C0"/>
              </a:solidFill>
            </a:endParaRPr>
          </a:p>
          <a:p>
            <a:endParaRPr lang="ru-RU" sz="1400" dirty="0" smtClean="0">
              <a:solidFill>
                <a:srgbClr val="0070C0"/>
              </a:solidFill>
            </a:endParaRPr>
          </a:p>
          <a:p>
            <a:endParaRPr lang="ru-RU" sz="1400" dirty="0" smtClean="0">
              <a:solidFill>
                <a:srgbClr val="0070C0"/>
              </a:solidFill>
            </a:endParaRPr>
          </a:p>
          <a:p>
            <a:endParaRPr lang="ru-RU" sz="1400" dirty="0" smtClean="0">
              <a:solidFill>
                <a:srgbClr val="0070C0"/>
              </a:solidFill>
            </a:endParaRPr>
          </a:p>
          <a:p>
            <a:endParaRPr lang="ru-RU" sz="1400" dirty="0" smtClean="0">
              <a:solidFill>
                <a:srgbClr val="0070C0"/>
              </a:solidFill>
            </a:endParaRPr>
          </a:p>
          <a:p>
            <a:endParaRPr lang="ru-RU" sz="1400" dirty="0" smtClean="0">
              <a:solidFill>
                <a:srgbClr val="0070C0"/>
              </a:solidFill>
            </a:endParaRPr>
          </a:p>
          <a:p>
            <a:r>
              <a:rPr lang="ru-RU" b="1" dirty="0" smtClean="0">
                <a:solidFill>
                  <a:srgbClr val="002060"/>
                </a:solidFill>
              </a:rPr>
              <a:t> </a:t>
            </a:r>
          </a:p>
          <a:p>
            <a:endParaRPr lang="ru-RU" b="1" dirty="0">
              <a:solidFill>
                <a:srgbClr val="002060"/>
              </a:solidFill>
            </a:endParaRPr>
          </a:p>
          <a:p>
            <a:endParaRPr lang="ru-RU" b="1" dirty="0" smtClean="0">
              <a:solidFill>
                <a:srgbClr val="002060"/>
              </a:solidFill>
            </a:endParaRPr>
          </a:p>
          <a:p>
            <a:r>
              <a:rPr lang="ru-RU" b="1" dirty="0" smtClean="0">
                <a:solidFill>
                  <a:srgbClr val="002060"/>
                </a:solidFill>
              </a:rPr>
              <a:t>Дети хором говорят:</a:t>
            </a:r>
          </a:p>
          <a:p>
            <a:r>
              <a:rPr lang="ru-RU" b="1" dirty="0" smtClean="0">
                <a:solidFill>
                  <a:srgbClr val="0070C0"/>
                </a:solidFill>
              </a:rPr>
              <a:t>Покатилось, покатилось, Олино колечко.</a:t>
            </a:r>
          </a:p>
          <a:p>
            <a:r>
              <a:rPr lang="ru-RU" b="1" dirty="0" smtClean="0">
                <a:solidFill>
                  <a:srgbClr val="0070C0"/>
                </a:solidFill>
              </a:rPr>
              <a:t>Покатилось, покатилось с нашего крылечка.</a:t>
            </a:r>
          </a:p>
          <a:p>
            <a:r>
              <a:rPr lang="ru-RU" b="1" dirty="0" smtClean="0">
                <a:solidFill>
                  <a:srgbClr val="0070C0"/>
                </a:solidFill>
              </a:rPr>
              <a:t>Кто с крылечка сойдет?</a:t>
            </a:r>
          </a:p>
          <a:p>
            <a:r>
              <a:rPr lang="ru-RU" b="1" dirty="0" smtClean="0">
                <a:solidFill>
                  <a:srgbClr val="0070C0"/>
                </a:solidFill>
              </a:rPr>
              <a:t>Кто колечко найдет?</a:t>
            </a:r>
            <a:endParaRPr lang="ru-RU" b="1" dirty="0">
              <a:solidFill>
                <a:srgbClr val="0070C0"/>
              </a:solidFill>
            </a:endParaRPr>
          </a:p>
        </p:txBody>
      </p:sp>
      <p:pic>
        <p:nvPicPr>
          <p:cNvPr id="10243" name="Picture 3"/>
          <p:cNvPicPr>
            <a:picLocks noChangeAspect="1" noChangeArrowheads="1"/>
          </p:cNvPicPr>
          <p:nvPr/>
        </p:nvPicPr>
        <p:blipFill>
          <a:blip r:embed="rId3" cstate="print"/>
          <a:srcRect/>
          <a:stretch>
            <a:fillRect/>
          </a:stretch>
        </p:blipFill>
        <p:spPr bwMode="auto">
          <a:xfrm>
            <a:off x="75382" y="3244335"/>
            <a:ext cx="4356580" cy="3129370"/>
          </a:xfrm>
          <a:prstGeom prst="rect">
            <a:avLst/>
          </a:prstGeom>
          <a:noFill/>
          <a:ln w="9525">
            <a:noFill/>
            <a:miter lim="800000"/>
            <a:headEnd/>
            <a:tailEnd/>
          </a:ln>
          <a:effectLst/>
        </p:spPr>
      </p:pic>
    </p:spTree>
    <p:extLst>
      <p:ext uri="{BB962C8B-B14F-4D97-AF65-F5344CB8AC3E}">
        <p14:creationId xmlns:p14="http://schemas.microsoft.com/office/powerpoint/2010/main" val="2105817526"/>
      </p:ext>
    </p:extLst>
  </p:cSld>
  <p:clrMapOvr>
    <a:masterClrMapping/>
  </p:clrMapOvr>
  <p:transition>
    <p:wedg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57686" y="1844824"/>
            <a:ext cx="4214842" cy="936104"/>
          </a:xfrm>
        </p:spPr>
        <p:txBody>
          <a:bodyPr/>
          <a:lstStyle/>
          <a:p>
            <a:r>
              <a:rPr lang="ru-RU" sz="2000" dirty="0" smtClean="0"/>
              <a:t/>
            </a:r>
            <a:br>
              <a:rPr lang="ru-RU" sz="2000" dirty="0" smtClean="0"/>
            </a:br>
            <a:r>
              <a:rPr lang="ru-RU" sz="2000" dirty="0" smtClean="0"/>
              <a:t/>
            </a:r>
            <a:br>
              <a:rPr lang="ru-RU" sz="2000" dirty="0" smtClean="0"/>
            </a:br>
            <a:r>
              <a:rPr lang="ru-RU" sz="2000" dirty="0" smtClean="0"/>
              <a:t/>
            </a:r>
            <a:br>
              <a:rPr lang="ru-RU" sz="2000" dirty="0" smtClean="0"/>
            </a:br>
            <a:endParaRPr lang="ru-RU" sz="1800" b="1" dirty="0">
              <a:solidFill>
                <a:srgbClr val="0070C0"/>
              </a:solidFill>
              <a:latin typeface="+mn-lt"/>
            </a:endParaRPr>
          </a:p>
        </p:txBody>
      </p:sp>
      <p:pic>
        <p:nvPicPr>
          <p:cNvPr id="3" name="Picture 2" descr="C:\Users\сергей\Desktop\2LMPsEUMV88.jpg"/>
          <p:cNvPicPr>
            <a:picLocks noGrp="1" noChangeAspect="1" noChangeArrowheads="1"/>
          </p:cNvPicPr>
          <p:nvPr>
            <p:ph idx="1"/>
          </p:nvPr>
        </p:nvPicPr>
        <p:blipFill>
          <a:blip r:embed="rId2" cstate="print"/>
          <a:srcRect/>
          <a:stretch>
            <a:fillRect/>
          </a:stretch>
        </p:blipFill>
        <p:spPr bwMode="auto">
          <a:xfrm>
            <a:off x="108459" y="3474127"/>
            <a:ext cx="4464862" cy="3348647"/>
          </a:xfrm>
          <a:prstGeom prst="rect">
            <a:avLst/>
          </a:prstGeom>
          <a:noFill/>
        </p:spPr>
      </p:pic>
      <p:pic>
        <p:nvPicPr>
          <p:cNvPr id="1027" name="Picture 3" descr="C:\Users\сергей\Desktop\Nn0ws_ySSxo.jpg"/>
          <p:cNvPicPr>
            <a:picLocks noChangeAspect="1" noChangeArrowheads="1"/>
          </p:cNvPicPr>
          <p:nvPr/>
        </p:nvPicPr>
        <p:blipFill>
          <a:blip r:embed="rId3" cstate="print"/>
          <a:srcRect/>
          <a:stretch>
            <a:fillRect/>
          </a:stretch>
        </p:blipFill>
        <p:spPr bwMode="auto">
          <a:xfrm>
            <a:off x="4774369" y="3569199"/>
            <a:ext cx="4359556" cy="3269667"/>
          </a:xfrm>
          <a:prstGeom prst="rect">
            <a:avLst/>
          </a:prstGeom>
          <a:noFill/>
        </p:spPr>
      </p:pic>
      <p:sp>
        <p:nvSpPr>
          <p:cNvPr id="4" name="Прямоугольник 3"/>
          <p:cNvSpPr/>
          <p:nvPr/>
        </p:nvSpPr>
        <p:spPr>
          <a:xfrm rot="10800000" flipV="1">
            <a:off x="5364088" y="1460685"/>
            <a:ext cx="3243870" cy="1200329"/>
          </a:xfrm>
          <a:prstGeom prst="rect">
            <a:avLst/>
          </a:prstGeom>
        </p:spPr>
        <p:txBody>
          <a:bodyPr wrap="square">
            <a:spAutoFit/>
          </a:bodyPr>
          <a:lstStyle/>
          <a:p>
            <a:endParaRPr lang="ru-RU" dirty="0" smtClean="0"/>
          </a:p>
          <a:p>
            <a:endParaRPr lang="ru-RU" dirty="0"/>
          </a:p>
          <a:p>
            <a:endParaRPr lang="ru-RU" dirty="0" smtClean="0"/>
          </a:p>
          <a:p>
            <a:endParaRPr lang="ru-RU" dirty="0" smtClean="0"/>
          </a:p>
        </p:txBody>
      </p:sp>
      <p:sp>
        <p:nvSpPr>
          <p:cNvPr id="5" name="Прямоугольник 4"/>
          <p:cNvSpPr/>
          <p:nvPr/>
        </p:nvSpPr>
        <p:spPr>
          <a:xfrm>
            <a:off x="108459" y="116633"/>
            <a:ext cx="6749541" cy="3693319"/>
          </a:xfrm>
          <a:prstGeom prst="rect">
            <a:avLst/>
          </a:prstGeom>
        </p:spPr>
        <p:txBody>
          <a:bodyPr wrap="square">
            <a:spAutoFit/>
          </a:bodyPr>
          <a:lstStyle/>
          <a:p>
            <a:r>
              <a:rPr lang="ru-RU" b="1" dirty="0">
                <a:solidFill>
                  <a:srgbClr val="002060"/>
                </a:solidFill>
              </a:rPr>
              <a:t>Воспитатель:</a:t>
            </a:r>
            <a:r>
              <a:rPr lang="ru-RU" b="1" dirty="0">
                <a:solidFill>
                  <a:srgbClr val="0070C0"/>
                </a:solidFill>
              </a:rPr>
              <a:t> Кто-то к нам спешит, торопится. Ребята, отгадайте загадку и Вы узнаете, кто идет к нам в гости. Мохнатенький, усатенький. Молочко пьет, песенку поет </a:t>
            </a:r>
            <a:r>
              <a:rPr lang="ru-RU" b="1" dirty="0" err="1">
                <a:solidFill>
                  <a:srgbClr val="0070C0"/>
                </a:solidFill>
              </a:rPr>
              <a:t>мя</a:t>
            </a:r>
            <a:r>
              <a:rPr lang="ru-RU" b="1" dirty="0">
                <a:solidFill>
                  <a:srgbClr val="0070C0"/>
                </a:solidFill>
              </a:rPr>
              <a:t>-у, </a:t>
            </a:r>
            <a:r>
              <a:rPr lang="ru-RU" b="1" dirty="0" err="1">
                <a:solidFill>
                  <a:srgbClr val="0070C0"/>
                </a:solidFill>
              </a:rPr>
              <a:t>мя</a:t>
            </a:r>
            <a:r>
              <a:rPr lang="ru-RU" b="1" dirty="0">
                <a:solidFill>
                  <a:srgbClr val="0070C0"/>
                </a:solidFill>
              </a:rPr>
              <a:t>-у. Кто это?</a:t>
            </a:r>
          </a:p>
          <a:p>
            <a:r>
              <a:rPr lang="ru-RU" b="1" dirty="0">
                <a:solidFill>
                  <a:srgbClr val="002060"/>
                </a:solidFill>
              </a:rPr>
              <a:t>Дети хором</a:t>
            </a:r>
            <a:r>
              <a:rPr lang="ru-RU" b="1" dirty="0">
                <a:solidFill>
                  <a:srgbClr val="0070C0"/>
                </a:solidFill>
              </a:rPr>
              <a:t>: Котик!</a:t>
            </a:r>
          </a:p>
          <a:p>
            <a:r>
              <a:rPr lang="ru-RU" b="1" dirty="0" smtClean="0">
                <a:solidFill>
                  <a:srgbClr val="002060"/>
                </a:solidFill>
              </a:rPr>
              <a:t>Дети </a:t>
            </a:r>
            <a:r>
              <a:rPr lang="ru-RU" b="1" dirty="0">
                <a:solidFill>
                  <a:srgbClr val="002060"/>
                </a:solidFill>
              </a:rPr>
              <a:t>рассказывают </a:t>
            </a:r>
            <a:r>
              <a:rPr lang="ru-RU" b="1" dirty="0" err="1">
                <a:solidFill>
                  <a:srgbClr val="002060"/>
                </a:solidFill>
              </a:rPr>
              <a:t>потешку</a:t>
            </a:r>
            <a:r>
              <a:rPr lang="ru-RU" b="1" dirty="0">
                <a:solidFill>
                  <a:srgbClr val="002060"/>
                </a:solidFill>
              </a:rPr>
              <a:t>, имитируя движения:</a:t>
            </a:r>
          </a:p>
          <a:p>
            <a:r>
              <a:rPr lang="ru-RU" b="1" dirty="0">
                <a:solidFill>
                  <a:srgbClr val="0070C0"/>
                </a:solidFill>
              </a:rPr>
              <a:t>Как у нашего кота, шубка очень хороша.</a:t>
            </a:r>
          </a:p>
          <a:p>
            <a:r>
              <a:rPr lang="ru-RU" b="1" dirty="0">
                <a:solidFill>
                  <a:srgbClr val="0070C0"/>
                </a:solidFill>
              </a:rPr>
              <a:t>Как у котика усы, удивительной красы.</a:t>
            </a:r>
          </a:p>
          <a:p>
            <a:r>
              <a:rPr lang="ru-RU" b="1" dirty="0">
                <a:solidFill>
                  <a:srgbClr val="0070C0"/>
                </a:solidFill>
              </a:rPr>
              <a:t>Глазки смелые, зубки белые.</a:t>
            </a:r>
          </a:p>
          <a:p>
            <a:r>
              <a:rPr lang="ru-RU" b="1" dirty="0">
                <a:solidFill>
                  <a:srgbClr val="0070C0"/>
                </a:solidFill>
              </a:rPr>
              <a:t>Котик, помоги колечко найти?</a:t>
            </a:r>
          </a:p>
          <a:p>
            <a:r>
              <a:rPr lang="ru-RU" b="1" dirty="0">
                <a:solidFill>
                  <a:srgbClr val="002060"/>
                </a:solidFill>
              </a:rPr>
              <a:t>Котик (ребёнок) отвечает: </a:t>
            </a:r>
            <a:r>
              <a:rPr lang="ru-RU" b="1" dirty="0">
                <a:solidFill>
                  <a:srgbClr val="0070C0"/>
                </a:solidFill>
              </a:rPr>
              <a:t>Я вам помогу, но сейчас я не могу, мышку в норке стерегу. </a:t>
            </a:r>
            <a:r>
              <a:rPr lang="ru-RU" b="1" dirty="0" err="1">
                <a:solidFill>
                  <a:srgbClr val="0070C0"/>
                </a:solidFill>
              </a:rPr>
              <a:t>Мя</a:t>
            </a:r>
            <a:r>
              <a:rPr lang="ru-RU" b="1" dirty="0">
                <a:solidFill>
                  <a:srgbClr val="0070C0"/>
                </a:solidFill>
              </a:rPr>
              <a:t>-у!</a:t>
            </a:r>
          </a:p>
          <a:p>
            <a:endParaRPr lang="ru-RU" dirty="0"/>
          </a:p>
        </p:txBody>
      </p:sp>
    </p:spTree>
  </p:cSld>
  <p:clrMapOvr>
    <a:masterClrMapping/>
  </p:clrMapOvr>
  <p:transition>
    <p:wedg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500166" y="285728"/>
            <a:ext cx="4357718" cy="523220"/>
          </a:xfrm>
          <a:prstGeom prst="rect">
            <a:avLst/>
          </a:prstGeom>
        </p:spPr>
        <p:txBody>
          <a:bodyPr wrap="square">
            <a:spAutoFit/>
          </a:bodyPr>
          <a:lstStyle/>
          <a:p>
            <a:r>
              <a:rPr lang="ru-RU" sz="2800" b="1" dirty="0" smtClean="0">
                <a:solidFill>
                  <a:srgbClr val="7030A0"/>
                </a:solidFill>
              </a:rPr>
              <a:t>                  </a:t>
            </a:r>
            <a:endParaRPr lang="ru-RU" sz="2800" dirty="0">
              <a:solidFill>
                <a:srgbClr val="0070C0"/>
              </a:solidFill>
            </a:endParaRPr>
          </a:p>
        </p:txBody>
      </p:sp>
      <p:sp>
        <p:nvSpPr>
          <p:cNvPr id="12289" name="Rectangle 1"/>
          <p:cNvSpPr>
            <a:spLocks noChangeArrowheads="1"/>
          </p:cNvSpPr>
          <p:nvPr/>
        </p:nvSpPr>
        <p:spPr bwMode="auto">
          <a:xfrm>
            <a:off x="0" y="229521"/>
            <a:ext cx="8820471" cy="36625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b="1" u="none" strike="noStrike" cap="none" normalizeH="0" baseline="0" dirty="0" smtClean="0">
                <a:ln>
                  <a:noFill/>
                </a:ln>
                <a:solidFill>
                  <a:srgbClr val="002060"/>
                </a:solidFill>
                <a:effectLst/>
                <a:latin typeface="Calibri" pitchFamily="34" charset="0"/>
                <a:ea typeface="Times New Roman" pitchFamily="18" charset="0"/>
                <a:cs typeface="Times New Roman" pitchFamily="18" charset="0"/>
              </a:rPr>
              <a:t>Воспитатель вместе с детьми:</a:t>
            </a:r>
          </a:p>
          <a:p>
            <a:pPr lvl="0" eaLnBrk="0" hangingPunct="0"/>
            <a:r>
              <a:rPr lang="ru-RU" b="1" dirty="0" smtClean="0">
                <a:solidFill>
                  <a:srgbClr val="0070C0"/>
                </a:solidFill>
                <a:latin typeface="Calibri" pitchFamily="34" charset="0"/>
                <a:ea typeface="Times New Roman" pitchFamily="18" charset="0"/>
                <a:cs typeface="Times New Roman" pitchFamily="18" charset="0"/>
              </a:rPr>
              <a:t>Покатилось</a:t>
            </a:r>
            <a:r>
              <a:rPr lang="ru-RU" b="1" dirty="0">
                <a:solidFill>
                  <a:srgbClr val="0070C0"/>
                </a:solidFill>
                <a:latin typeface="Calibri" pitchFamily="34" charset="0"/>
                <a:ea typeface="Times New Roman" pitchFamily="18" charset="0"/>
                <a:cs typeface="Times New Roman" pitchFamily="18" charset="0"/>
              </a:rPr>
              <a:t>, покатилось, Олино колечко.</a:t>
            </a:r>
          </a:p>
          <a:p>
            <a:pPr lvl="0" eaLnBrk="0" hangingPunct="0"/>
            <a:r>
              <a:rPr lang="ru-RU" b="1" dirty="0">
                <a:solidFill>
                  <a:srgbClr val="0070C0"/>
                </a:solidFill>
                <a:latin typeface="Calibri" pitchFamily="34" charset="0"/>
                <a:ea typeface="Times New Roman" pitchFamily="18" charset="0"/>
                <a:cs typeface="Times New Roman" pitchFamily="18" charset="0"/>
              </a:rPr>
              <a:t>Покатилось, покатилось с нашего крылечка.</a:t>
            </a:r>
          </a:p>
          <a:p>
            <a:pPr lvl="0" eaLnBrk="0" hangingPunct="0"/>
            <a:r>
              <a:rPr lang="ru-RU" b="1" dirty="0">
                <a:solidFill>
                  <a:srgbClr val="0070C0"/>
                </a:solidFill>
                <a:latin typeface="Calibri" pitchFamily="34" charset="0"/>
                <a:ea typeface="Times New Roman" pitchFamily="18" charset="0"/>
                <a:cs typeface="Times New Roman" pitchFamily="18" charset="0"/>
              </a:rPr>
              <a:t>Кто с крылечка сойдет?</a:t>
            </a:r>
          </a:p>
          <a:p>
            <a:pPr lvl="0" eaLnBrk="0" hangingPunct="0"/>
            <a:r>
              <a:rPr lang="ru-RU" b="1" dirty="0">
                <a:solidFill>
                  <a:srgbClr val="0070C0"/>
                </a:solidFill>
                <a:latin typeface="Calibri" pitchFamily="34" charset="0"/>
                <a:ea typeface="Times New Roman" pitchFamily="18" charset="0"/>
                <a:cs typeface="Times New Roman" pitchFamily="18" charset="0"/>
              </a:rPr>
              <a:t>Кто колечко найдет</a:t>
            </a:r>
            <a:r>
              <a:rPr lang="ru-RU" b="1" dirty="0" smtClean="0">
                <a:solidFill>
                  <a:srgbClr val="0070C0"/>
                </a:solidFill>
                <a:latin typeface="Calibri" pitchFamily="34" charset="0"/>
                <a:ea typeface="Times New Roman" pitchFamily="18" charset="0"/>
                <a:cs typeface="Times New Roman" pitchFamily="18" charset="0"/>
              </a:rPr>
              <a:t>?</a:t>
            </a:r>
          </a:p>
          <a:p>
            <a:pPr lvl="0" eaLnBrk="0" hangingPunct="0"/>
            <a:r>
              <a:rPr lang="ru-RU" b="1" dirty="0" smtClean="0">
                <a:solidFill>
                  <a:srgbClr val="0070C0"/>
                </a:solidFill>
                <a:latin typeface="Calibri" pitchFamily="34" charset="0"/>
                <a:ea typeface="Times New Roman" pitchFamily="18" charset="0"/>
                <a:cs typeface="Times New Roman" pitchFamily="18" charset="0"/>
              </a:rPr>
              <a:t> Воспитатель: Кто- то к нам торопится.</a:t>
            </a:r>
          </a:p>
          <a:p>
            <a:pPr lvl="0" eaLnBrk="0" hangingPunct="0"/>
            <a:r>
              <a:rPr lang="ru-RU" b="1" dirty="0" smtClean="0">
                <a:solidFill>
                  <a:srgbClr val="0070C0"/>
                </a:solidFill>
                <a:latin typeface="Calibri" pitchFamily="34" charset="0"/>
                <a:ea typeface="Times New Roman" pitchFamily="18" charset="0"/>
                <a:cs typeface="Times New Roman" pitchFamily="18" charset="0"/>
              </a:rPr>
              <a:t>Га-га-га-это гусь.</a:t>
            </a:r>
          </a:p>
          <a:p>
            <a:pPr eaLnBrk="0" hangingPunct="0"/>
            <a:r>
              <a:rPr kumimoji="0" lang="ru-RU" b="1" i="0" u="none" strike="noStrike" cap="none" normalizeH="0" baseline="0" dirty="0" smtClean="0">
                <a:ln>
                  <a:noFill/>
                </a:ln>
                <a:solidFill>
                  <a:srgbClr val="0070C0"/>
                </a:solidFill>
                <a:effectLst/>
                <a:latin typeface="Calibri" pitchFamily="34" charset="0"/>
                <a:ea typeface="Times New Roman" pitchFamily="18" charset="0"/>
                <a:cs typeface="Times New Roman" pitchFamily="18" charset="0"/>
              </a:rPr>
              <a:t>У гуся длинная шея, красные лапки.</a:t>
            </a:r>
          </a:p>
          <a:p>
            <a:pPr eaLnBrk="0" hangingPunct="0"/>
            <a:r>
              <a:rPr kumimoji="0" lang="ru-RU" b="1" i="0" u="none" strike="noStrike" cap="none" normalizeH="0" baseline="0" dirty="0" smtClean="0">
                <a:ln>
                  <a:noFill/>
                </a:ln>
                <a:solidFill>
                  <a:srgbClr val="0070C0"/>
                </a:solidFill>
                <a:effectLst/>
                <a:latin typeface="Calibri" pitchFamily="34" charset="0"/>
                <a:ea typeface="Times New Roman" pitchFamily="18" charset="0"/>
                <a:cs typeface="Times New Roman" pitchFamily="18" charset="0"/>
              </a:rPr>
              <a:t> Гусь может сердиться. </a:t>
            </a:r>
          </a:p>
          <a:p>
            <a:pPr eaLnBrk="0" hangingPunct="0"/>
            <a:r>
              <a:rPr kumimoji="0" lang="ru-RU" b="1" i="0" u="none" strike="noStrike" cap="none" normalizeH="0" baseline="0" dirty="0" smtClean="0">
                <a:ln>
                  <a:noFill/>
                </a:ln>
                <a:solidFill>
                  <a:srgbClr val="0070C0"/>
                </a:solidFill>
                <a:effectLst/>
                <a:latin typeface="Calibri" pitchFamily="34" charset="0"/>
                <a:ea typeface="Times New Roman" pitchFamily="18" charset="0"/>
                <a:cs typeface="Times New Roman" pitchFamily="18" charset="0"/>
              </a:rPr>
              <a:t>Он тянет длинную шею вперед, </a:t>
            </a:r>
          </a:p>
          <a:p>
            <a:pPr eaLnBrk="0" hangingPunct="0"/>
            <a:r>
              <a:rPr kumimoji="0" lang="ru-RU" b="1" i="0" u="none" strike="noStrike" cap="none" normalizeH="0" baseline="0" dirty="0" smtClean="0">
                <a:ln>
                  <a:noFill/>
                </a:ln>
                <a:solidFill>
                  <a:srgbClr val="0070C0"/>
                </a:solidFill>
                <a:effectLst/>
                <a:latin typeface="Calibri" pitchFamily="34" charset="0"/>
                <a:ea typeface="Times New Roman" pitchFamily="18" charset="0"/>
                <a:cs typeface="Times New Roman" pitchFamily="18" charset="0"/>
              </a:rPr>
              <a:t>крылья отводит назад и шипит ш-ш-ш.</a:t>
            </a:r>
            <a:r>
              <a:rPr lang="ru-RU" b="1" dirty="0" smtClean="0">
                <a:solidFill>
                  <a:srgbClr val="0070C0"/>
                </a:solidFill>
                <a:latin typeface="Calibri" pitchFamily="34" charset="0"/>
                <a:ea typeface="Times New Roman" pitchFamily="18" charset="0"/>
                <a:cs typeface="Times New Roman" pitchFamily="18" charset="0"/>
              </a:rPr>
              <a:t> </a:t>
            </a:r>
          </a:p>
          <a:p>
            <a:pPr eaLnBrk="0" hangingPunct="0"/>
            <a:r>
              <a:rPr lang="ru-RU" b="1" dirty="0" smtClean="0">
                <a:solidFill>
                  <a:srgbClr val="0070C0"/>
                </a:solidFill>
                <a:latin typeface="Calibri" pitchFamily="34" charset="0"/>
                <a:ea typeface="Times New Roman" pitchFamily="18" charset="0"/>
                <a:cs typeface="Times New Roman" pitchFamily="18" charset="0"/>
              </a:rPr>
              <a:t>Помоги, нам, колечко найти!</a:t>
            </a:r>
            <a:endParaRPr lang="ru-RU" b="1" dirty="0" smtClean="0">
              <a:solidFill>
                <a:srgbClr val="0070C0"/>
              </a:solidFill>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600" b="1" i="0" u="none" strike="noStrike" cap="none" normalizeH="0" baseline="0" dirty="0" smtClean="0">
              <a:ln>
                <a:noFill/>
              </a:ln>
              <a:solidFill>
                <a:srgbClr val="002060"/>
              </a:solidFill>
              <a:effectLst/>
              <a:latin typeface="Arial" pitchFamily="34" charset="0"/>
              <a:cs typeface="Arial" pitchFamily="34" charset="0"/>
            </a:endParaRPr>
          </a:p>
        </p:txBody>
      </p:sp>
      <p:pic>
        <p:nvPicPr>
          <p:cNvPr id="12291" name="Picture 3" descr="C:\Users\сергей\Desktop\URijPi9QrZk.jpg"/>
          <p:cNvPicPr>
            <a:picLocks noChangeAspect="1" noChangeArrowheads="1"/>
          </p:cNvPicPr>
          <p:nvPr/>
        </p:nvPicPr>
        <p:blipFill>
          <a:blip r:embed="rId2" cstate="print"/>
          <a:srcRect/>
          <a:stretch>
            <a:fillRect/>
          </a:stretch>
        </p:blipFill>
        <p:spPr bwMode="auto">
          <a:xfrm>
            <a:off x="179512" y="3573016"/>
            <a:ext cx="3910034" cy="2932527"/>
          </a:xfrm>
          <a:prstGeom prst="rect">
            <a:avLst/>
          </a:prstGeom>
          <a:noFill/>
        </p:spPr>
      </p:pic>
      <p:sp>
        <p:nvSpPr>
          <p:cNvPr id="12292" name="Rectangle 4"/>
          <p:cNvSpPr>
            <a:spLocks noChangeArrowheads="1"/>
          </p:cNvSpPr>
          <p:nvPr/>
        </p:nvSpPr>
        <p:spPr bwMode="auto">
          <a:xfrm>
            <a:off x="4499992" y="228103"/>
            <a:ext cx="4104456"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b="1" i="1" u="none" strike="noStrike" cap="none" normalizeH="0" baseline="0" dirty="0" smtClean="0">
                <a:ln>
                  <a:noFill/>
                </a:ln>
                <a:solidFill>
                  <a:srgbClr val="002060"/>
                </a:solidFill>
                <a:effectLst/>
                <a:latin typeface="Calibri" pitchFamily="34" charset="0"/>
                <a:ea typeface="Times New Roman" pitchFamily="18" charset="0"/>
                <a:cs typeface="Times New Roman" pitchFamily="18" charset="0"/>
              </a:rPr>
              <a:t>Гусь (ребёнок): </a:t>
            </a:r>
            <a:r>
              <a:rPr kumimoji="0" lang="ru-RU" b="1" i="0" u="none" strike="noStrike" cap="none" normalizeH="0" baseline="0" dirty="0" smtClean="0">
                <a:ln>
                  <a:noFill/>
                </a:ln>
                <a:solidFill>
                  <a:srgbClr val="0070C0"/>
                </a:solidFill>
                <a:effectLst/>
                <a:latin typeface="Calibri" pitchFamily="34" charset="0"/>
                <a:ea typeface="Times New Roman" pitchFamily="18" charset="0"/>
                <a:cs typeface="Times New Roman" pitchFamily="18" charset="0"/>
              </a:rPr>
              <a:t>Я вам помогу, но сейчас я не могу, я поплаваю в пруду. Га-га-га!</a:t>
            </a:r>
            <a:endParaRPr kumimoji="0" lang="ru-RU" b="1" i="0" u="none" strike="noStrike" cap="none" normalizeH="0" baseline="0" dirty="0" smtClean="0">
              <a:ln>
                <a:noFill/>
              </a:ln>
              <a:solidFill>
                <a:srgbClr val="0070C0"/>
              </a:solidFill>
              <a:effectLst/>
              <a:latin typeface="Arial" pitchFamily="34" charset="0"/>
              <a:cs typeface="Arial" pitchFamily="34" charset="0"/>
            </a:endParaRPr>
          </a:p>
        </p:txBody>
      </p:sp>
      <p:pic>
        <p:nvPicPr>
          <p:cNvPr id="2" name="Рисунок 1"/>
          <p:cNvPicPr>
            <a:picLocks noChangeAspect="1"/>
          </p:cNvPicPr>
          <p:nvPr/>
        </p:nvPicPr>
        <p:blipFill>
          <a:blip r:embed="rId3"/>
          <a:stretch>
            <a:fillRect/>
          </a:stretch>
        </p:blipFill>
        <p:spPr>
          <a:xfrm rot="10800000" flipV="1">
            <a:off x="4211960" y="1206154"/>
            <a:ext cx="3891875" cy="2918906"/>
          </a:xfrm>
          <a:prstGeom prst="rect">
            <a:avLst/>
          </a:prstGeom>
        </p:spPr>
      </p:pic>
    </p:spTree>
    <p:extLst>
      <p:ext uri="{BB962C8B-B14F-4D97-AF65-F5344CB8AC3E}">
        <p14:creationId xmlns:p14="http://schemas.microsoft.com/office/powerpoint/2010/main" val="1305508097"/>
      </p:ext>
    </p:extLst>
  </p:cSld>
  <p:clrMapOvr>
    <a:masterClrMapping/>
  </p:clrMapOvr>
  <p:transition>
    <p:wedg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2844" y="500042"/>
            <a:ext cx="4141124" cy="857255"/>
          </a:xfrm>
        </p:spPr>
        <p:txBody>
          <a:bodyPr/>
          <a:lstStyle/>
          <a:p>
            <a:r>
              <a:rPr lang="ru-RU" sz="1800" b="1" dirty="0" smtClean="0">
                <a:solidFill>
                  <a:srgbClr val="0070C0"/>
                </a:solidFill>
                <a:latin typeface="+mn-lt"/>
              </a:rPr>
              <a:t/>
            </a:r>
            <a:br>
              <a:rPr lang="ru-RU" sz="1800" b="1" dirty="0" smtClean="0">
                <a:solidFill>
                  <a:srgbClr val="0070C0"/>
                </a:solidFill>
                <a:latin typeface="+mn-lt"/>
              </a:rPr>
            </a:br>
            <a:r>
              <a:rPr lang="ru-RU" sz="1800" b="1" dirty="0">
                <a:solidFill>
                  <a:srgbClr val="0070C0"/>
                </a:solidFill>
                <a:latin typeface="+mn-lt"/>
              </a:rPr>
              <a:t/>
            </a:r>
            <a:br>
              <a:rPr lang="ru-RU" sz="1800" b="1" dirty="0">
                <a:solidFill>
                  <a:srgbClr val="0070C0"/>
                </a:solidFill>
                <a:latin typeface="+mn-lt"/>
              </a:rPr>
            </a:br>
            <a:r>
              <a:rPr lang="ru-RU" sz="1800" b="1" dirty="0">
                <a:solidFill>
                  <a:srgbClr val="0070C0"/>
                </a:solidFill>
                <a:latin typeface="+mn-lt"/>
              </a:rPr>
              <a:t> </a:t>
            </a:r>
            <a:r>
              <a:rPr lang="ru-RU" sz="1800" b="1" dirty="0" smtClean="0">
                <a:solidFill>
                  <a:srgbClr val="0070C0"/>
                </a:solidFill>
                <a:latin typeface="+mn-lt"/>
              </a:rPr>
              <a:t/>
            </a:r>
            <a:br>
              <a:rPr lang="ru-RU" sz="1800" b="1" dirty="0" smtClean="0">
                <a:solidFill>
                  <a:srgbClr val="0070C0"/>
                </a:solidFill>
                <a:latin typeface="+mn-lt"/>
              </a:rPr>
            </a:br>
            <a:r>
              <a:rPr lang="ru-RU" sz="1800" b="1" dirty="0">
                <a:solidFill>
                  <a:srgbClr val="0070C0"/>
                </a:solidFill>
                <a:latin typeface="+mn-lt"/>
              </a:rPr>
              <a:t/>
            </a:r>
            <a:br>
              <a:rPr lang="ru-RU" sz="1800" b="1" dirty="0">
                <a:solidFill>
                  <a:srgbClr val="0070C0"/>
                </a:solidFill>
                <a:latin typeface="+mn-lt"/>
              </a:rPr>
            </a:br>
            <a:r>
              <a:rPr lang="ru-RU" sz="1800" b="1" dirty="0" smtClean="0">
                <a:solidFill>
                  <a:srgbClr val="0070C0"/>
                </a:solidFill>
                <a:latin typeface="+mn-lt"/>
              </a:rPr>
              <a:t/>
            </a:r>
            <a:br>
              <a:rPr lang="ru-RU" sz="1800" b="1" dirty="0" smtClean="0">
                <a:solidFill>
                  <a:srgbClr val="0070C0"/>
                </a:solidFill>
                <a:latin typeface="+mn-lt"/>
              </a:rPr>
            </a:br>
            <a:r>
              <a:rPr lang="ru-RU" sz="1800" b="1" dirty="0">
                <a:solidFill>
                  <a:srgbClr val="0070C0"/>
                </a:solidFill>
                <a:latin typeface="+mn-lt"/>
              </a:rPr>
              <a:t/>
            </a:r>
            <a:br>
              <a:rPr lang="ru-RU" sz="1800" b="1" dirty="0">
                <a:solidFill>
                  <a:srgbClr val="0070C0"/>
                </a:solidFill>
                <a:latin typeface="+mn-lt"/>
              </a:rPr>
            </a:br>
            <a:r>
              <a:rPr lang="ru-RU" sz="2000" b="1" dirty="0" smtClean="0">
                <a:solidFill>
                  <a:srgbClr val="0070C0"/>
                </a:solidFill>
                <a:latin typeface="+mn-lt"/>
              </a:rPr>
              <a:t/>
            </a:r>
            <a:br>
              <a:rPr lang="ru-RU" sz="2000" b="1" dirty="0" smtClean="0">
                <a:solidFill>
                  <a:srgbClr val="0070C0"/>
                </a:solidFill>
                <a:latin typeface="+mn-lt"/>
              </a:rPr>
            </a:br>
            <a:r>
              <a:rPr lang="ru-RU" sz="1800" b="1" dirty="0" smtClean="0">
                <a:solidFill>
                  <a:srgbClr val="002060"/>
                </a:solidFill>
              </a:rPr>
              <a:t>Воспитатель </a:t>
            </a:r>
            <a:r>
              <a:rPr lang="ru-RU" sz="1800" b="1" dirty="0">
                <a:solidFill>
                  <a:srgbClr val="002060"/>
                </a:solidFill>
              </a:rPr>
              <a:t>вместе с детьми:</a:t>
            </a:r>
            <a:br>
              <a:rPr lang="ru-RU" sz="1800" b="1" dirty="0">
                <a:solidFill>
                  <a:srgbClr val="002060"/>
                </a:solidFill>
              </a:rPr>
            </a:br>
            <a:r>
              <a:rPr lang="ru-RU" sz="1800" b="1" dirty="0">
                <a:solidFill>
                  <a:srgbClr val="0070C0"/>
                </a:solidFill>
              </a:rPr>
              <a:t>Покатилось, покатилось, Олино колечко.</a:t>
            </a:r>
            <a:br>
              <a:rPr lang="ru-RU" sz="1800" b="1" dirty="0">
                <a:solidFill>
                  <a:srgbClr val="0070C0"/>
                </a:solidFill>
              </a:rPr>
            </a:br>
            <a:r>
              <a:rPr lang="ru-RU" sz="1800" b="1" dirty="0">
                <a:solidFill>
                  <a:srgbClr val="0070C0"/>
                </a:solidFill>
              </a:rPr>
              <a:t>Покатилось, покатилось с нашего крылечка.</a:t>
            </a:r>
            <a:br>
              <a:rPr lang="ru-RU" sz="1800" b="1" dirty="0">
                <a:solidFill>
                  <a:srgbClr val="0070C0"/>
                </a:solidFill>
              </a:rPr>
            </a:br>
            <a:r>
              <a:rPr lang="ru-RU" sz="1800" b="1" dirty="0">
                <a:solidFill>
                  <a:srgbClr val="0070C0"/>
                </a:solidFill>
              </a:rPr>
              <a:t>Кто с крылечка сойдет?</a:t>
            </a:r>
            <a:br>
              <a:rPr lang="ru-RU" sz="1800" b="1" dirty="0">
                <a:solidFill>
                  <a:srgbClr val="0070C0"/>
                </a:solidFill>
              </a:rPr>
            </a:br>
            <a:r>
              <a:rPr lang="ru-RU" sz="1800" b="1" dirty="0">
                <a:solidFill>
                  <a:srgbClr val="0070C0"/>
                </a:solidFill>
              </a:rPr>
              <a:t>Кто колечко найдет?</a:t>
            </a:r>
            <a:br>
              <a:rPr lang="ru-RU" sz="1800" b="1" dirty="0">
                <a:solidFill>
                  <a:srgbClr val="0070C0"/>
                </a:solidFill>
              </a:rPr>
            </a:br>
            <a:r>
              <a:rPr lang="ru-RU" sz="1800" b="1" dirty="0" smtClean="0">
                <a:solidFill>
                  <a:srgbClr val="002060"/>
                </a:solidFill>
              </a:rPr>
              <a:t>Курочка-пеструшка. </a:t>
            </a:r>
            <a:r>
              <a:rPr lang="ru-RU" sz="1800" b="1" dirty="0" smtClean="0">
                <a:solidFill>
                  <a:srgbClr val="0070C0"/>
                </a:solidFill>
              </a:rPr>
              <a:t>Помоги нам колечко найти?</a:t>
            </a:r>
            <a:br>
              <a:rPr lang="ru-RU" sz="1800" b="1" dirty="0" smtClean="0">
                <a:solidFill>
                  <a:srgbClr val="0070C0"/>
                </a:solidFill>
              </a:rPr>
            </a:br>
            <a:r>
              <a:rPr lang="ru-RU" sz="1800" b="1" dirty="0" smtClean="0">
                <a:solidFill>
                  <a:srgbClr val="002060"/>
                </a:solidFill>
              </a:rPr>
              <a:t>Курочка: </a:t>
            </a:r>
            <a:r>
              <a:rPr lang="ru-RU" sz="1800" b="1" dirty="0" smtClean="0">
                <a:solidFill>
                  <a:srgbClr val="0070C0"/>
                </a:solidFill>
              </a:rPr>
              <a:t>А вы поиграйте со мной.</a:t>
            </a:r>
            <a:br>
              <a:rPr lang="ru-RU" sz="1800" b="1" dirty="0" smtClean="0">
                <a:solidFill>
                  <a:srgbClr val="0070C0"/>
                </a:solidFill>
              </a:rPr>
            </a:br>
            <a:r>
              <a:rPr lang="ru-RU" sz="1800" b="1" i="1" dirty="0" smtClean="0">
                <a:solidFill>
                  <a:srgbClr val="0070C0"/>
                </a:solidFill>
              </a:rPr>
              <a:t>п</a:t>
            </a:r>
            <a:r>
              <a:rPr lang="ru-RU" sz="1800" b="1" dirty="0" smtClean="0">
                <a:solidFill>
                  <a:srgbClr val="0070C0"/>
                </a:solidFill>
              </a:rPr>
              <a:t>одвижная игра «Вышла курочка гулять».)</a:t>
            </a:r>
            <a:br>
              <a:rPr lang="ru-RU" sz="1800" b="1" dirty="0" smtClean="0">
                <a:solidFill>
                  <a:srgbClr val="0070C0"/>
                </a:solidFill>
              </a:rPr>
            </a:br>
            <a:endParaRPr lang="ru-RU" sz="1800" b="1" dirty="0">
              <a:solidFill>
                <a:srgbClr val="0070C0"/>
              </a:solidFill>
              <a:latin typeface="+mn-lt"/>
            </a:endParaRPr>
          </a:p>
        </p:txBody>
      </p:sp>
      <p:sp>
        <p:nvSpPr>
          <p:cNvPr id="4" name="Прямоугольник 3"/>
          <p:cNvSpPr/>
          <p:nvPr/>
        </p:nvSpPr>
        <p:spPr>
          <a:xfrm>
            <a:off x="395536" y="1124745"/>
            <a:ext cx="7992888" cy="523220"/>
          </a:xfrm>
          <a:prstGeom prst="rect">
            <a:avLst/>
          </a:prstGeom>
        </p:spPr>
        <p:txBody>
          <a:bodyPr wrap="square">
            <a:spAutoFit/>
          </a:bodyPr>
          <a:lstStyle/>
          <a:p>
            <a:pPr marL="274320" lvl="0" indent="-274320" fontAlgn="auto">
              <a:spcBef>
                <a:spcPts val="600"/>
              </a:spcBef>
              <a:spcAft>
                <a:spcPts val="0"/>
              </a:spcAft>
              <a:buClr>
                <a:schemeClr val="accent1"/>
              </a:buClr>
              <a:buSzPct val="70000"/>
              <a:defRPr/>
            </a:pPr>
            <a:r>
              <a:rPr lang="ru-RU" sz="2800" b="1" dirty="0" smtClean="0">
                <a:solidFill>
                  <a:schemeClr val="accent3">
                    <a:lumMod val="50000"/>
                  </a:schemeClr>
                </a:solidFill>
                <a:latin typeface="+mn-lt"/>
              </a:rPr>
              <a:t>   </a:t>
            </a:r>
            <a:endParaRPr lang="ru-RU" sz="2800" b="1" dirty="0">
              <a:solidFill>
                <a:schemeClr val="accent3">
                  <a:lumMod val="50000"/>
                </a:schemeClr>
              </a:solidFill>
              <a:latin typeface="+mn-lt"/>
            </a:endParaRPr>
          </a:p>
        </p:txBody>
      </p:sp>
      <p:sp>
        <p:nvSpPr>
          <p:cNvPr id="5" name="Прямоугольник 4"/>
          <p:cNvSpPr/>
          <p:nvPr/>
        </p:nvSpPr>
        <p:spPr>
          <a:xfrm>
            <a:off x="5076056" y="116632"/>
            <a:ext cx="3995936" cy="1477328"/>
          </a:xfrm>
          <a:prstGeom prst="rect">
            <a:avLst/>
          </a:prstGeom>
        </p:spPr>
        <p:txBody>
          <a:bodyPr wrap="square">
            <a:spAutoFit/>
          </a:bodyPr>
          <a:lstStyle/>
          <a:p>
            <a:endParaRPr lang="ru-RU" b="1" dirty="0">
              <a:solidFill>
                <a:srgbClr val="0070C0"/>
              </a:solidFill>
            </a:endParaRPr>
          </a:p>
          <a:p>
            <a:r>
              <a:rPr lang="ru-RU" b="1" dirty="0" smtClean="0">
                <a:solidFill>
                  <a:srgbClr val="002060"/>
                </a:solidFill>
              </a:rPr>
              <a:t> </a:t>
            </a:r>
          </a:p>
          <a:p>
            <a:r>
              <a:rPr lang="ru-RU" b="1" dirty="0" smtClean="0">
                <a:solidFill>
                  <a:srgbClr val="002060"/>
                </a:solidFill>
              </a:rPr>
              <a:t> Курочка: </a:t>
            </a:r>
            <a:r>
              <a:rPr lang="ru-RU" b="1" dirty="0" smtClean="0">
                <a:solidFill>
                  <a:srgbClr val="0070C0"/>
                </a:solidFill>
              </a:rPr>
              <a:t>Я</a:t>
            </a:r>
            <a:r>
              <a:rPr lang="ru-RU" b="1" dirty="0" smtClean="0">
                <a:solidFill>
                  <a:srgbClr val="002060"/>
                </a:solidFill>
              </a:rPr>
              <a:t> </a:t>
            </a:r>
            <a:r>
              <a:rPr lang="ru-RU" b="1" dirty="0" smtClean="0">
                <a:solidFill>
                  <a:srgbClr val="0070C0"/>
                </a:solidFill>
              </a:rPr>
              <a:t>вам помогу, но сейчас я не могу, я цыпляток стерегу.</a:t>
            </a:r>
            <a:endParaRPr lang="ru-RU" b="1" dirty="0">
              <a:solidFill>
                <a:srgbClr val="0070C0"/>
              </a:solidFill>
            </a:endParaRPr>
          </a:p>
        </p:txBody>
      </p:sp>
      <p:pic>
        <p:nvPicPr>
          <p:cNvPr id="11265" name="Picture 1" descr="C:\Users\сергей\Desktop\Ki8HmFQDSOo.jpg"/>
          <p:cNvPicPr>
            <a:picLocks noChangeAspect="1" noChangeArrowheads="1"/>
          </p:cNvPicPr>
          <p:nvPr/>
        </p:nvPicPr>
        <p:blipFill>
          <a:blip r:embed="rId2" cstate="print"/>
          <a:srcRect/>
          <a:stretch>
            <a:fillRect/>
          </a:stretch>
        </p:blipFill>
        <p:spPr bwMode="auto">
          <a:xfrm>
            <a:off x="6012160" y="2272668"/>
            <a:ext cx="3059832" cy="4079776"/>
          </a:xfrm>
          <a:prstGeom prst="rect">
            <a:avLst/>
          </a:prstGeom>
          <a:noFill/>
        </p:spPr>
      </p:pic>
      <p:pic>
        <p:nvPicPr>
          <p:cNvPr id="11266" name="Picture 2" descr="C:\Users\сергей\Desktop\ZggBOaZVMQ8.jpg"/>
          <p:cNvPicPr>
            <a:picLocks noChangeAspect="1" noChangeArrowheads="1"/>
          </p:cNvPicPr>
          <p:nvPr/>
        </p:nvPicPr>
        <p:blipFill>
          <a:blip r:embed="rId3" cstate="print"/>
          <a:srcRect/>
          <a:stretch>
            <a:fillRect/>
          </a:stretch>
        </p:blipFill>
        <p:spPr bwMode="auto">
          <a:xfrm>
            <a:off x="1321285" y="3491352"/>
            <a:ext cx="3857610" cy="2893209"/>
          </a:xfrm>
          <a:prstGeom prst="rect">
            <a:avLst/>
          </a:prstGeom>
          <a:noFill/>
        </p:spPr>
      </p:pic>
    </p:spTree>
  </p:cSld>
  <p:clrMapOvr>
    <a:masterClrMapping/>
  </p:clrMapOvr>
  <p:transition>
    <p:wedge/>
  </p:transition>
  <p:timing>
    <p:tnLst>
      <p:par>
        <p:cTn id="1" dur="indefinite" restart="never" nodeType="tmRoot"/>
      </p:par>
    </p:tnLst>
  </p:timing>
</p:sld>
</file>

<file path=ppt/theme/theme1.xml><?xml version="1.0" encoding="utf-8"?>
<a:theme xmlns:a="http://schemas.openxmlformats.org/drawingml/2006/main" name="43335_shk-2">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Классическая">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2481</TotalTime>
  <Words>1812</Words>
  <Application>Microsoft Office PowerPoint</Application>
  <PresentationFormat>Экран (4:3)</PresentationFormat>
  <Paragraphs>202</Paragraphs>
  <Slides>18</Slides>
  <Notes>3</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18</vt:i4>
      </vt:variant>
    </vt:vector>
  </HeadingPairs>
  <TitlesOfParts>
    <vt:vector size="23" baseType="lpstr">
      <vt:lpstr>Arial</vt:lpstr>
      <vt:lpstr>bookosb</vt:lpstr>
      <vt:lpstr>Calibri</vt:lpstr>
      <vt:lpstr>Times New Roman</vt:lpstr>
      <vt:lpstr>43335_shk-2</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vt:lpstr>
      <vt:lpstr>Презентация PowerPoint</vt:lpstr>
      <vt:lpstr>        Воспитатель вместе с детьми: Покатилось, покатилось, Олино колечко. Покатилось, покатилось с нашего крылечка. Кто с крылечка сойдет? Кто колечко найдет? Курочка-пеструшка. Помоги нам колечко найти? Курочка: А вы поиграйте со мной. подвижная игра «Вышла курочка гулять».) </vt:lpstr>
      <vt:lpstr>      Воспитатель вместе с детьми: Покатилось, покатилось, Олино колечко. Покатилось, покатилось с нашего крылечка. Кто с крылечка сойдет? Кто колечко найдет?  Выходит ребенок в роли сороки-белобоки.  Воспитатель: Помоги нам колечко найти? </vt:lpstr>
      <vt:lpstr>  Воспитатель: Не ищи кольца, сорока. Не старайся , белобока. Наша Олечка мала, И сама искать пошла. ( помогаем Олечке искать колечко)  Потихоньку, помаленьку, Со ступеньки на ступеньку, По тропинке вкривь и вкось Тут колечко и нашлось.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Admin</dc:creator>
  <cp:lastModifiedBy>RePack by Diakov</cp:lastModifiedBy>
  <cp:revision>152</cp:revision>
  <dcterms:created xsi:type="dcterms:W3CDTF">2015-12-16T12:55:08Z</dcterms:created>
  <dcterms:modified xsi:type="dcterms:W3CDTF">2016-11-27T18:25:33Z</dcterms:modified>
</cp:coreProperties>
</file>