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71" r:id="rId7"/>
    <p:sldId id="281" r:id="rId8"/>
    <p:sldId id="272" r:id="rId9"/>
    <p:sldId id="286" r:id="rId10"/>
    <p:sldId id="273" r:id="rId11"/>
    <p:sldId id="292" r:id="rId12"/>
    <p:sldId id="274" r:id="rId13"/>
    <p:sldId id="283" r:id="rId14"/>
    <p:sldId id="293" r:id="rId15"/>
    <p:sldId id="294" r:id="rId16"/>
    <p:sldId id="287" r:id="rId17"/>
    <p:sldId id="285" r:id="rId18"/>
    <p:sldId id="297" r:id="rId19"/>
    <p:sldId id="276" r:id="rId20"/>
    <p:sldId id="275" r:id="rId21"/>
    <p:sldId id="296" r:id="rId22"/>
    <p:sldId id="288" r:id="rId23"/>
    <p:sldId id="295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206" autoAdjust="0"/>
    <p:restoredTop sz="94660"/>
  </p:normalViewPr>
  <p:slideViewPr>
    <p:cSldViewPr>
      <p:cViewPr>
        <p:scale>
          <a:sx n="96" d="100"/>
          <a:sy n="96" d="100"/>
        </p:scale>
        <p:origin x="-12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6020CD-5EC0-45CC-9330-470E2AB3A0BE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A8145-6CCB-47A6-B7F5-7E3E140A8E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196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A8145-6CCB-47A6-B7F5-7E3E140A8E9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3758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A8145-6CCB-47A6-B7F5-7E3E140A8E98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764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A8145-6CCB-47A6-B7F5-7E3E140A8E98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267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Утренняя гимнастика: « Большие- маленькие».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A8145-6CCB-47A6-B7F5-7E3E140A8E9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394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Утренняя гимнастика:</a:t>
            </a:r>
            <a:r>
              <a:rPr lang="ru-RU" baseline="0" dirty="0" smtClean="0"/>
              <a:t> « С погремушкой».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A8145-6CCB-47A6-B7F5-7E3E140A8E9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6422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A8145-6CCB-47A6-B7F5-7E3E140A8E9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5443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Игра</a:t>
            </a:r>
            <a:r>
              <a:rPr lang="ru-RU" baseline="0" dirty="0" smtClean="0"/>
              <a:t> : « Где же наши ручки».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A8145-6CCB-47A6-B7F5-7E3E140A8E9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5494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 Кот и мыши</a:t>
            </a:r>
            <a:r>
              <a:rPr lang="ru-RU" smtClean="0"/>
              <a:t>» подвижная игра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A8145-6CCB-47A6-B7F5-7E3E140A8E9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035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A8145-6CCB-47A6-B7F5-7E3E140A8E9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1745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 Мы проснулись»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A8145-6CCB-47A6-B7F5-7E3E140A8E9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5032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A8145-6CCB-47A6-B7F5-7E3E140A8E98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764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1CC5-AD8D-4518-9F52-86B0F9190831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F8C3-043B-4D1F-A9FC-1B749BD9CB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1CC5-AD8D-4518-9F52-86B0F9190831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F8C3-043B-4D1F-A9FC-1B749BD9CB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1CC5-AD8D-4518-9F52-86B0F9190831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F8C3-043B-4D1F-A9FC-1B749BD9CB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1CC5-AD8D-4518-9F52-86B0F9190831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F8C3-043B-4D1F-A9FC-1B749BD9CB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1CC5-AD8D-4518-9F52-86B0F9190831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F8C3-043B-4D1F-A9FC-1B749BD9CB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1CC5-AD8D-4518-9F52-86B0F9190831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F8C3-043B-4D1F-A9FC-1B749BD9CB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1CC5-AD8D-4518-9F52-86B0F9190831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F8C3-043B-4D1F-A9FC-1B749BD9CB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1CC5-AD8D-4518-9F52-86B0F9190831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F8C3-043B-4D1F-A9FC-1B749BD9CB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1CC5-AD8D-4518-9F52-86B0F9190831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F8C3-043B-4D1F-A9FC-1B749BD9CB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1CC5-AD8D-4518-9F52-86B0F9190831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F8C3-043B-4D1F-A9FC-1B749BD9CB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1CC5-AD8D-4518-9F52-86B0F9190831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7B4F8C3-043B-4D1F-A9FC-1B749BD9CBA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DE41CC5-AD8D-4518-9F52-86B0F9190831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7B4F8C3-043B-4D1F-A9FC-1B749BD9CBA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p=9&amp;text=%D1%84%D0%B8%D0%B7%D0%BA%D1%83%D0%BB%D1%8C%D1%82%D0%BC%D0%B8%D0%BD%D1%83%D1%82%D0%BA%D0%B8%20%D0%B2%20%D0%B4%D0%B5%D1%82%D1%81%D0%BA%D0%BE%D0%BC%20%D1%81%D0%B0%D0%B4%D1%83&amp;fp=9&amp;pos=280&amp;uinfo=ww-1349-wh-651-fw-1124-fh-448-pd-1&amp;rpt=simage&amp;img_url=http://s18.rimg.info/d2a52dd7bb8c929f2154b971c99b34f2.gi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images.yandex.ru/yandsearch?source=wiz&amp;fp=15&amp;img_url=http://s17.rimg.info/84d0d29e6c40cbb5683c3d1cce783572.gif&amp;uinfo=ww-1349-wh-651-fw-1124-fh-448-pd-1&amp;p=15&amp;text=%D0%B4%D0%B2%D0%B8%D0%B3%D0%B0%D1%82%D0%B5%D0%BB%D1%8C%D0%BD%D0%B0%D1%8F%20%D0%B0%D0%BA%D1%82%D0%B8%D0%B2%D0%BD%D0%BE%D1%81%D1%82%D1%8C%20%D0%B4%D0%B5%D1%82%D0%B5%D0%B9%20%D0%BA%D0%B0%D1%80%D1%82%D0%B8%D0%BD%D0%BA%D0%B8&amp;noreask=1&amp;pos=478&amp;rpt=simage&amp;lr=172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://images.yandex.ru/yandsearch?p=11&amp;text=%D0%BA%D0%B0%D1%80%D1%82%D0%B8%D0%BD%D0%BA%D0%B8%20%D0%B7%D0%B0%D0%BA%D0%B0%D0%BB%D0%B8%D0%B2%D0%B0%D0%BD%D0%B8%D0%B5%20%D0%B4%D0%B5%D1%82%D0%B5%D0%B9%20%D0%B2%20%D0%B4%D0%B5%D1%82%D1%81%D0%BA%D0%BE%D0%BC%20%D1%81%D0%B0%D0%B4%D1%83&amp;fp=11&amp;pos=359&amp;uinfo=ww-1420-wh-685-fw-1195-fh-479-pd-0.949999988079071&amp;rpt=simage&amp;img_url=http://img1.liveinternet.ru/images/attach/c/1/61/562/61562938_2840454748_1.gif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63888" y="1052736"/>
            <a:ext cx="5105400" cy="286816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Arial Black" pitchFamily="34" charset="0"/>
              </a:rPr>
              <a:t>Значение двигательной активности в развитии детей раннего возраста.</a:t>
            </a:r>
            <a:endParaRPr lang="ru-RU" sz="36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56176" y="4214818"/>
            <a:ext cx="2520280" cy="1446430"/>
          </a:xfrm>
        </p:spPr>
        <p:txBody>
          <a:bodyPr>
            <a:noAutofit/>
          </a:bodyPr>
          <a:lstStyle/>
          <a:p>
            <a:r>
              <a:rPr lang="ru-RU" b="1" dirty="0" smtClean="0"/>
              <a:t>Воспитатель:</a:t>
            </a:r>
          </a:p>
          <a:p>
            <a:r>
              <a:rPr lang="ru-RU" b="1" smtClean="0"/>
              <a:t>Смирнова Е.В.</a:t>
            </a:r>
            <a:r>
              <a:rPr lang="ru-RU" b="1" smtClean="0"/>
              <a:t> </a:t>
            </a:r>
            <a:r>
              <a:rPr lang="ru-RU" b="1" dirty="0" smtClean="0"/>
              <a:t>гр. « Ладушки»</a:t>
            </a:r>
          </a:p>
        </p:txBody>
      </p:sp>
      <p:pic>
        <p:nvPicPr>
          <p:cNvPr id="17412" name="Picture 4" descr="http://colobokcom.ucoz.ru/d2a52dd7bb8c929f2154b971c99b34f2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268760"/>
            <a:ext cx="2724021" cy="43924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04664"/>
            <a:ext cx="6749750" cy="1055714"/>
          </a:xfrm>
        </p:spPr>
        <p:txBody>
          <a:bodyPr/>
          <a:lstStyle/>
          <a:p>
            <a:r>
              <a:rPr lang="ru-RU" sz="4400" b="1" dirty="0" smtClean="0">
                <a:latin typeface="Bookman Old Style" pitchFamily="18" charset="0"/>
              </a:rPr>
              <a:t>   </a:t>
            </a:r>
            <a:br>
              <a:rPr lang="ru-RU" sz="4400" b="1" dirty="0" smtClean="0">
                <a:latin typeface="Bookman Old Style" pitchFamily="18" charset="0"/>
              </a:rPr>
            </a:br>
            <a:r>
              <a:rPr lang="ru-RU" sz="4400" b="1" dirty="0" smtClean="0">
                <a:latin typeface="Bookman Old Style" pitchFamily="18" charset="0"/>
              </a:rPr>
              <a:t/>
            </a:r>
            <a:br>
              <a:rPr lang="ru-RU" sz="4400" b="1" dirty="0" smtClean="0">
                <a:latin typeface="Bookman Old Style" pitchFamily="18" charset="0"/>
              </a:rPr>
            </a:br>
            <a:r>
              <a:rPr lang="ru-RU" sz="4400" b="1" dirty="0" smtClean="0">
                <a:latin typeface="Bookman Old Style" pitchFamily="18" charset="0"/>
              </a:rPr>
              <a:t>      </a:t>
            </a:r>
            <a:r>
              <a:rPr lang="ru-RU" sz="2800" b="1" dirty="0" smtClean="0">
                <a:latin typeface="Bookman Old Style" pitchFamily="18" charset="0"/>
              </a:rPr>
              <a:t>Подвижные игры </a:t>
            </a:r>
            <a:endParaRPr lang="ru-RU" sz="2800" b="1" dirty="0">
              <a:latin typeface="Bookman Old Style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9552" y="1700808"/>
            <a:ext cx="7848872" cy="144016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b="1" dirty="0">
                <a:solidFill>
                  <a:schemeClr val="tx2"/>
                </a:solidFill>
                <a:latin typeface="Bookman Old Style" pitchFamily="18" charset="0"/>
                <a:ea typeface="+mj-ea"/>
                <a:cs typeface="+mj-cs"/>
              </a:rPr>
              <a:t>Подвижные игры с разнообразным двигательным содержанием проводятся ежедневно. Они увеличивают двигательную активность, вызывают у детей положительные эмоции. В подвижных играх часто используют ходьбу, бег, прыжки, и другие способы передвижения.</a:t>
            </a:r>
          </a:p>
        </p:txBody>
      </p:sp>
      <p:pic>
        <p:nvPicPr>
          <p:cNvPr id="1026" name="Picture 2" descr="J:\Наши будни, режим дня в д.с\Новая папка\DSCN12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068960"/>
            <a:ext cx="5471553" cy="3456384"/>
          </a:xfrm>
          <a:prstGeom prst="rect">
            <a:avLst/>
          </a:prstGeom>
          <a:noFill/>
        </p:spPr>
      </p:pic>
      <p:pic>
        <p:nvPicPr>
          <p:cNvPr id="7" name="Picture 2" descr="http://funforkids.ru/pictures/kids/kids18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210580"/>
            <a:ext cx="1320554" cy="133675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funforkids.ru/pictures/kids/kids18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8000" y="4127631"/>
            <a:ext cx="2411760" cy="244135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071546"/>
            <a:ext cx="3214710" cy="548191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071546"/>
            <a:ext cx="83724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Основные задачи проведения подвижных игр:</a:t>
            </a:r>
          </a:p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- расширение двигательного опыта детей;</a:t>
            </a:r>
          </a:p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-совершенствование имеющихся у детей навыков в основных движениях путем применения их в изменяющихся игровых ситуациях;</a:t>
            </a:r>
          </a:p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- развитие двигательных качеств: ловкости, быстроты, выносливости;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Воспитание</a:t>
            </a:r>
          </a:p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самостоятельности, активности, положительных взаимоотношений со сверстниками.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143108" y="756075"/>
            <a:ext cx="4857784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Подвижные игры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 flipH="1" flipV="1">
            <a:off x="285720" y="3571876"/>
            <a:ext cx="3401207" cy="29971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046068" y="3198987"/>
            <a:ext cx="2141932" cy="3535359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846640" cy="1127722"/>
          </a:xfrm>
        </p:spPr>
        <p:txBody>
          <a:bodyPr/>
          <a:lstStyle/>
          <a:p>
            <a:r>
              <a:rPr lang="ru-RU" sz="4800" b="1" dirty="0" smtClean="0">
                <a:latin typeface="Bookman Old Style" pitchFamily="18" charset="0"/>
              </a:rPr>
              <a:t>   Физкультминутки</a:t>
            </a:r>
            <a:endParaRPr lang="ru-RU" sz="4800" b="1" dirty="0">
              <a:latin typeface="Bookman Old Style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8134672" cy="1176536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      Физкультминутки используются с целью предупреждения утомления, отдыха, повышения умственной работоспособности, активизации двигательных функций при однообразных статических положениях тела. </a:t>
            </a:r>
          </a:p>
          <a:p>
            <a:endParaRPr lang="ru-RU" dirty="0"/>
          </a:p>
        </p:txBody>
      </p:sp>
      <p:pic>
        <p:nvPicPr>
          <p:cNvPr id="7" name="Picture 2" descr="http://www.lazurniy.org.ua/images/pictures/foto-k-novostyam/roditelskii-klub/zakalivanie-(page-picture-large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4929197"/>
            <a:ext cx="2161523" cy="1602447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3575050" y="3356992"/>
            <a:ext cx="1933054" cy="289140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funforkids.ru/pictures/kids/kids18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4653136"/>
            <a:ext cx="1673248" cy="169377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556792"/>
            <a:ext cx="8173572" cy="923564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Bookman Old Style" pitchFamily="18" charset="0"/>
              </a:rPr>
              <a:t>Проводятся обычно на различных занятиях по  лепке, рисованию и включают несколько хорошо освоенных физических упражнений динамического характера продолжительностью 2—3 мин.</a:t>
            </a:r>
            <a:endParaRPr lang="ru-RU" sz="16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57422" y="785794"/>
            <a:ext cx="5094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2800" b="1" dirty="0">
                <a:solidFill>
                  <a:schemeClr val="tx2"/>
                </a:solidFill>
                <a:latin typeface="Bookman Old Style" pitchFamily="18" charset="0"/>
                <a:ea typeface="+mj-ea"/>
                <a:cs typeface="+mj-cs"/>
              </a:rPr>
              <a:t>Физкультминутки</a:t>
            </a:r>
          </a:p>
        </p:txBody>
      </p:sp>
      <p:pic>
        <p:nvPicPr>
          <p:cNvPr id="6" name="Picture 2" descr="J:\2016\DSCN07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636912"/>
            <a:ext cx="5334006" cy="40005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lazurniy.org.ua/images/pictures/foto-k-novostyam/roditelskii-klub/zakalivanie-(page-picture-large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7849" y="278051"/>
            <a:ext cx="2018647" cy="14965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3286148" cy="5929330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Bookman Old Style" pitchFamily="18" charset="0"/>
              </a:rPr>
              <a:t/>
            </a:r>
            <a:br>
              <a:rPr lang="ru-RU" sz="1800" dirty="0" smtClean="0">
                <a:latin typeface="Bookman Old Style" pitchFamily="18" charset="0"/>
              </a:rPr>
            </a:br>
            <a:endParaRPr lang="ru-RU" sz="1800" dirty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764704"/>
            <a:ext cx="64613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2800" b="1" dirty="0">
                <a:solidFill>
                  <a:schemeClr val="tx2"/>
                </a:solidFill>
                <a:latin typeface="Bookman Old Style" pitchFamily="18" charset="0"/>
                <a:ea typeface="+mj-ea"/>
                <a:cs typeface="+mj-cs"/>
              </a:rPr>
              <a:t>Гимнастика после сна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1297483"/>
            <a:ext cx="8679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Гимнастика после сна по праву считается одним из самых важных режимных моментов в ДОУ. Она имеет  оздоровительную направленность: повышает  адаптивные возможности детского организма.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2311" y="2815963"/>
            <a:ext cx="4593705" cy="39010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 flipH="1" flipV="1">
            <a:off x="5436096" y="2794009"/>
            <a:ext cx="3168352" cy="3893518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lazurniy.org.ua/images/pictures/foto-k-novostyam/roditelskii-klub/zakalivanie-(page-picture-large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1578" y="3717032"/>
            <a:ext cx="2922422" cy="21665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357298"/>
            <a:ext cx="7858180" cy="2071702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Гимнастику после дневного сна проводят в игровой форме. Это позволяет создать положительный эмоциональный фон, вызвать повышенный интерес ко всем оздоровительным процедурам. Таким образом, решаем одновременно несколько задач: </a:t>
            </a:r>
            <a:r>
              <a:rPr lang="ru-RU" sz="1800" b="1" dirty="0" err="1" smtClean="0"/>
              <a:t>оздоравливаем</a:t>
            </a:r>
            <a:r>
              <a:rPr lang="ru-RU" sz="1800" b="1" dirty="0" smtClean="0"/>
              <a:t>  детей, развиваем у них двигательное воображение, формируем осмысленную моторику. А главное – все это доставляет детям огромное удовольствие</a:t>
            </a:r>
            <a:r>
              <a:rPr lang="ru-RU" sz="1800" dirty="0" smtClean="0"/>
              <a:t>. </a:t>
            </a:r>
            <a:br>
              <a:rPr lang="ru-RU" sz="1800" dirty="0" smtClean="0"/>
            </a:br>
            <a:r>
              <a:rPr lang="ru-RU" sz="1800" dirty="0" smtClean="0">
                <a:latin typeface="Bookman Old Style" pitchFamily="18" charset="0"/>
              </a:rPr>
              <a:t/>
            </a:r>
            <a:br>
              <a:rPr lang="ru-RU" sz="1800" dirty="0" smtClean="0">
                <a:latin typeface="Bookman Old Style" pitchFamily="18" charset="0"/>
              </a:rPr>
            </a:br>
            <a:endParaRPr lang="ru-RU" sz="1800" dirty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871931"/>
            <a:ext cx="6336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2800" b="1" dirty="0">
                <a:solidFill>
                  <a:schemeClr val="tx2"/>
                </a:solidFill>
                <a:latin typeface="Bookman Old Style" pitchFamily="18" charset="0"/>
                <a:ea typeface="+mj-ea"/>
                <a:cs typeface="+mj-cs"/>
              </a:rPr>
              <a:t>Гимнастика после сна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42881" y="3648763"/>
            <a:ext cx="3563888" cy="26729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3188878"/>
            <a:ext cx="2112940" cy="3522263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lazurniy.org.ua/images/pictures/foto-k-novostyam/roditelskii-klub/zakalivanie-(page-picture-large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6844" y="4869160"/>
            <a:ext cx="2287156" cy="16955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359932"/>
            <a:ext cx="8538649" cy="1433002"/>
          </a:xfrm>
        </p:spPr>
        <p:txBody>
          <a:bodyPr>
            <a:noAutofit/>
          </a:bodyPr>
          <a:lstStyle/>
          <a:p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Массажные коврики  - дорожки,  используются   ежедневно в целях оздоровительной работы после дневного сна, которые имеют несколько видов рельефной поверхности, а, следовательно, отличаются степенью воздействия на стопы ребенка.</a:t>
            </a:r>
            <a:r>
              <a:rPr lang="ru-RU" sz="1600" dirty="0" smtClean="0"/>
              <a:t> </a:t>
            </a:r>
            <a:r>
              <a:rPr lang="ru-RU" sz="1600" b="1" dirty="0" smtClean="0"/>
              <a:t>Упражнения с массажными ковриками и дорожками создают у ребят положительный настрой, повышают настроение, дают заряд бодрости и энергии.</a:t>
            </a:r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18401" y="836712"/>
            <a:ext cx="6373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tx2"/>
                </a:solidFill>
                <a:latin typeface="Bookman Old Style" pitchFamily="18" charset="0"/>
                <a:ea typeface="+mj-ea"/>
                <a:cs typeface="+mj-cs"/>
              </a:rPr>
              <a:t>Закаливающие процедуры</a:t>
            </a:r>
            <a:endParaRPr lang="ru-RU" sz="2800" b="1" dirty="0">
              <a:solidFill>
                <a:schemeClr val="tx2"/>
              </a:solidFill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18400" y="3316154"/>
            <a:ext cx="268209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11560" y="2870440"/>
            <a:ext cx="2770729" cy="3694305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funforkids.ru/pictures/kids/kids18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8016" y="3956602"/>
            <a:ext cx="2408798" cy="243835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072" y="686814"/>
            <a:ext cx="8044902" cy="216024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                          </a:t>
            </a:r>
            <a:br>
              <a:rPr lang="ru-RU" sz="2800" b="1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/>
              <a:t> </a:t>
            </a:r>
            <a:r>
              <a:rPr lang="ru-RU" sz="2800" b="1" dirty="0" smtClean="0"/>
              <a:t>                          </a:t>
            </a:r>
            <a:r>
              <a:rPr lang="ru-RU" sz="3600" b="1" dirty="0" smtClean="0"/>
              <a:t>Спортивный центр в группе</a:t>
            </a:r>
            <a:br>
              <a:rPr lang="ru-RU" sz="3600" b="1" dirty="0" smtClean="0"/>
            </a:b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 smtClean="0"/>
              <a:t> </a:t>
            </a:r>
            <a:r>
              <a:rPr lang="ru-RU" sz="2700" b="1" dirty="0" smtClean="0"/>
              <a:t>В нем находятся </a:t>
            </a:r>
            <a:r>
              <a:rPr lang="ru-RU" sz="2700" b="1" dirty="0"/>
              <a:t>к</a:t>
            </a:r>
            <a:r>
              <a:rPr lang="ru-RU" sz="2700" b="1" dirty="0" smtClean="0"/>
              <a:t>артотеки утренней гимнастики, зарядки, подвижных и малоподвижных игр, закаливающих  процедур, физкультминуток, гимнастики после сна.</a:t>
            </a:r>
            <a:endParaRPr lang="ru-RU" sz="27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684584" y="1473773"/>
            <a:ext cx="90730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     </a:t>
            </a:r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284376" y="3346952"/>
            <a:ext cx="3999182" cy="29993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43522" y="3956602"/>
            <a:ext cx="2220350" cy="2438611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funforkids.ru/pictures/kids/kids18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96" y="4643446"/>
            <a:ext cx="1365280" cy="13820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643050"/>
            <a:ext cx="8072494" cy="121444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>Самостоятельная двигательная активность детей может рассматриваться, как одно из действенных средств сохранения здоровья ребенка, улучшения его физической подготовленности, обогащения двигательного опыта, увеличения творческого и познавательного потенциала</a:t>
            </a:r>
            <a:r>
              <a:rPr lang="ru-RU" sz="2000" dirty="0" smtClean="0"/>
              <a:t>.</a:t>
            </a:r>
            <a:endParaRPr lang="ru-RU" sz="20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496" y="1542546"/>
            <a:ext cx="90730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     </a:t>
            </a:r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13521" y="692696"/>
            <a:ext cx="5786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Самостоятельная двигательная       деятельность детей в группе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3705" y="2909688"/>
            <a:ext cx="3002411" cy="391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96942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 flipV="1">
            <a:off x="903363" y="4005064"/>
            <a:ext cx="2528260" cy="92869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92696"/>
            <a:ext cx="8458200" cy="1042440"/>
          </a:xfrm>
        </p:spPr>
        <p:txBody>
          <a:bodyPr/>
          <a:lstStyle/>
          <a:p>
            <a:pPr algn="ctr"/>
            <a:r>
              <a:rPr lang="ru-RU" sz="2800" b="1" dirty="0" smtClean="0">
                <a:latin typeface="Bookman Old Style" pitchFamily="18" charset="0"/>
              </a:rPr>
              <a:t>Самостоятельная двигательная     деятельность детей</a:t>
            </a:r>
            <a:endParaRPr lang="ru-RU" sz="2800" b="1" dirty="0">
              <a:latin typeface="Bookman Old Style" pitchFamily="18" charset="0"/>
            </a:endParaRPr>
          </a:p>
        </p:txBody>
      </p:sp>
      <p:pic>
        <p:nvPicPr>
          <p:cNvPr id="8" name="Picture 2" descr="http://www.lazurniy.org.ua/images/pictures/foto-k-novostyam/roditelskii-klub/zakalivanie-(page-picture-large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0139" y="4149080"/>
            <a:ext cx="1417551" cy="122283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785786" y="1928802"/>
            <a:ext cx="68580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Мелкое физкультурное оборудование доступно для детей большую часть дня. В группе оборудован физкультурный уголок, где в свободном доступе для дошкольников находятся: кегли, разноцветные ленты для гимнастики, мячи, мячи для метания, дорожки для ходьбы, канат, погремушки и т.д.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75966" y="3876969"/>
            <a:ext cx="3183054" cy="2776962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891696" y="3792297"/>
            <a:ext cx="3502491" cy="2626868"/>
          </a:xfr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funforkids.ru/pictures/kids/kids18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2325" y="4077072"/>
            <a:ext cx="2615860" cy="26479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340768"/>
            <a:ext cx="8156985" cy="338437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Bookman Old Style" pitchFamily="18" charset="0"/>
                <a:cs typeface="Times New Roman" pitchFamily="18" charset="0"/>
              </a:rPr>
            </a:br>
            <a:r>
              <a:rPr lang="ru-RU" sz="2000" b="1" dirty="0"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Bookman Old Style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Bookman Old Style" pitchFamily="18" charset="0"/>
                <a:cs typeface="Times New Roman" pitchFamily="18" charset="0"/>
              </a:rPr>
            </a:br>
            <a:r>
              <a:rPr lang="ru-RU" sz="2000" b="1" dirty="0"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Bookman Old Style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Bookman Old Style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Bookman Old Style" pitchFamily="18" charset="0"/>
                <a:cs typeface="Times New Roman" pitchFamily="18" charset="0"/>
              </a:rPr>
              <a:t>       Одним из факторов формирующих здоровье ребёнка является </a:t>
            </a:r>
            <a:r>
              <a:rPr lang="ru-RU" sz="2000" b="1" u="sng" dirty="0" smtClean="0">
                <a:latin typeface="Bookman Old Style" pitchFamily="18" charset="0"/>
                <a:cs typeface="Times New Roman" pitchFamily="18" charset="0"/>
              </a:rPr>
              <a:t>двигательная активность</a:t>
            </a:r>
            <a:r>
              <a:rPr lang="ru-RU" sz="2000" b="1" dirty="0" smtClean="0">
                <a:latin typeface="Bookman Old Style" pitchFamily="18" charset="0"/>
                <a:cs typeface="Times New Roman" pitchFamily="18" charset="0"/>
              </a:rPr>
              <a:t>, которая определяется как количество движений, которое малыш производит в течение всего периода бодрствования.</a:t>
            </a:r>
            <a:br>
              <a:rPr lang="ru-RU" sz="2000" b="1" dirty="0" smtClean="0">
                <a:latin typeface="Bookman Old Style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Bookman Old Style" pitchFamily="18" charset="0"/>
                <a:cs typeface="Times New Roman" pitchFamily="18" charset="0"/>
              </a:rPr>
              <a:t> Двигательная активность – один из главных механизмов, обеспечивающих полноценное развитие ребенка.  Чем больше двигательных действий совершает ребенок, тем быстрее он развивается.</a:t>
            </a:r>
            <a:br>
              <a:rPr lang="ru-RU" sz="2000" b="1" dirty="0" smtClean="0">
                <a:latin typeface="Bookman Old Style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Bookman Old Style" pitchFamily="18" charset="0"/>
                <a:cs typeface="Times New Roman" pitchFamily="18" charset="0"/>
              </a:rPr>
              <a:t>Все знаем фразу  «движение – это жизнь»? С этим утверждением сложно поспорить, ведь от того, насколько активен ребенок зависит и состояние его здоровья.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i="1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918648" cy="1124744"/>
          </a:xfrm>
        </p:spPr>
        <p:txBody>
          <a:bodyPr/>
          <a:lstStyle/>
          <a:p>
            <a:r>
              <a:rPr lang="ru-RU" sz="4400" b="1" dirty="0" smtClean="0">
                <a:latin typeface="Bookman Old Style" pitchFamily="18" charset="0"/>
              </a:rPr>
              <a:t>          </a:t>
            </a:r>
            <a:r>
              <a:rPr lang="ru-RU" sz="4000" b="1" dirty="0" smtClean="0">
                <a:latin typeface="Bookman Old Style" pitchFamily="18" charset="0"/>
              </a:rPr>
              <a:t>Праздники</a:t>
            </a:r>
            <a:endParaRPr lang="ru-RU" sz="4000" b="1" dirty="0">
              <a:latin typeface="Bookman Old Style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23528" y="1556792"/>
            <a:ext cx="8568952" cy="115212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      Их </a:t>
            </a:r>
            <a:r>
              <a:rPr lang="ru-RU" sz="1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назначение — демонстрация детьми в праздничной обстановке результатов, достигнутых в овладении физическими упражнениями, играми за определенный промежуток времени</a:t>
            </a:r>
            <a:r>
              <a:rPr lang="ru-RU" sz="1600" b="1" dirty="0" smtClean="0">
                <a:latin typeface="Bookman Old Style" pitchFamily="18" charset="0"/>
              </a:rPr>
              <a:t>. </a:t>
            </a:r>
            <a:endParaRPr lang="ru-RU" sz="1600" b="1" dirty="0">
              <a:latin typeface="Bookman Old Style" pitchFamily="18" charset="0"/>
            </a:endParaRPr>
          </a:p>
        </p:txBody>
      </p:sp>
      <p:pic>
        <p:nvPicPr>
          <p:cNvPr id="2050" name="Picture 2" descr="J:\Наши будни, режим дня в д.с\DSCN09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564903"/>
            <a:ext cx="5777663" cy="411427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714488"/>
            <a:ext cx="8640960" cy="1571636"/>
          </a:xfrm>
        </p:spPr>
        <p:txBody>
          <a:bodyPr>
            <a:normAutofit fontScale="55000" lnSpcReduction="20000"/>
          </a:bodyPr>
          <a:lstStyle/>
          <a:p>
            <a:r>
              <a:rPr lang="ru-RU" sz="29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Самостоятельная деятельность является важным источником активности и саморазвития ребенка. Продолжительность ее зависит от индивидуальных проявлений детей в двигательной деятельности. Самостоятельная двигательная деятельность детей на прогулке заключается в том, что они по своему желанию и инициативе выбирают себе вид занятий, деятельность существенно расширяет двигательный опыт детей. </a:t>
            </a:r>
          </a:p>
          <a:p>
            <a:endParaRPr lang="ru-RU" sz="18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92696"/>
            <a:ext cx="8458200" cy="878916"/>
          </a:xfrm>
        </p:spPr>
        <p:txBody>
          <a:bodyPr/>
          <a:lstStyle/>
          <a:p>
            <a:pPr algn="ctr"/>
            <a:r>
              <a:rPr lang="ru-RU" sz="2800" b="1" dirty="0" smtClean="0">
                <a:latin typeface="Bookman Old Style" pitchFamily="18" charset="0"/>
              </a:rPr>
              <a:t>Самостоятельная двигательная     деятельность детей на прогулке </a:t>
            </a:r>
            <a:endParaRPr lang="ru-RU" sz="2800" b="1" dirty="0">
              <a:latin typeface="Bookman Old Style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714356"/>
            <a:ext cx="7344816" cy="107157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Bookman Old Style" pitchFamily="18" charset="0"/>
              </a:rPr>
              <a:t>Самостоятельная двигательная деятельность детей на прогулке</a:t>
            </a:r>
            <a:endParaRPr lang="ru-RU" sz="2400" b="1" dirty="0"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1928802"/>
            <a:ext cx="75980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Для организации самостоятельной деятельности детей необходимо создать </a:t>
            </a:r>
            <a:r>
              <a:rPr lang="ru-RU" b="1" u="sng" dirty="0" smtClean="0">
                <a:solidFill>
                  <a:schemeClr val="bg2">
                    <a:lumMod val="25000"/>
                  </a:schemeClr>
                </a:solidFill>
              </a:rPr>
              <a:t>условия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: атрибуты, выносной материал, орудия труда для трудовой деятельности.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4514" y="3129131"/>
            <a:ext cx="3024336" cy="36950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142248"/>
            <a:ext cx="2793398" cy="3554898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funforkids.ru/pictures/kids/kids18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58" y="571480"/>
            <a:ext cx="1357739" cy="13743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908720"/>
            <a:ext cx="7322016" cy="59145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dirty="0" smtClean="0"/>
              <a:t>Подвижные игры на прогулке </a:t>
            </a:r>
            <a:endParaRPr lang="ru-RU" sz="31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 flipV="1">
            <a:off x="285720" y="3500438"/>
            <a:ext cx="4184581" cy="31384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3643314"/>
            <a:ext cx="4010263" cy="30076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14348" y="1714488"/>
            <a:ext cx="67866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С помощью подвижных игр на прогулке повышается уровень двигательной активности .Мы укрепляем состояние здоровья детей, совершенствуем их физическую подготовку, способствуем разностороннему развитию дошкольников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:\Documents and Settings\Admin\Рабочий стол\картинки\Организатор клипов (Microsoft)\6e512718eb4ddfdeb3be803fc4e3f79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4365104"/>
            <a:ext cx="1921654" cy="2223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064896" cy="468052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Bookman Old Style" pitchFamily="18" charset="0"/>
              </a:rPr>
              <a:t>          Таким образом, основная идея сводится к следующему, что  движение — это главное условие нормального роста и развития организма ребенка. Особенно в наше время когда, современные дети испытывают так называемый  “двигательный дефицит”. Дети которые большую часть времени проводят в статическом положении (у телевизора, у компьютера, играя в тихие игры за столом)</a:t>
            </a:r>
            <a:br>
              <a:rPr lang="ru-RU" sz="2000" b="1" dirty="0" smtClean="0">
                <a:latin typeface="Bookman Old Style" pitchFamily="18" charset="0"/>
              </a:rPr>
            </a:br>
            <a:r>
              <a:rPr lang="ru-RU" sz="2000" b="1" dirty="0" smtClean="0">
                <a:latin typeface="Bookman Old Style" pitchFamily="18" charset="0"/>
              </a:rPr>
              <a:t> И поэтому задача всех педагогов и  родителей—  это поддерживать и закреплять этот естественный интерес к движениям, организовать жизнь малышей так, чтобы они имели возможность двигаться по потребности, чтобы упражнения в движениях способствовали не только их физическому, но и умственному, нравственному, эстетическому, эмоциональному развитию.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25144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>
                <a:latin typeface="Monotype Corsiva" pitchFamily="66" charset="0"/>
              </a:rPr>
              <a:t>Спасибо за внимание!</a:t>
            </a:r>
            <a:endParaRPr lang="ru-RU" sz="8000" b="1" dirty="0">
              <a:latin typeface="Monotype Corsiva" pitchFamily="66" charset="0"/>
            </a:endParaRPr>
          </a:p>
        </p:txBody>
      </p:sp>
      <p:pic>
        <p:nvPicPr>
          <p:cNvPr id="1026" name="Picture 2" descr="http://im5-tub-ru.yandex.net/i?id=127896443-14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836712"/>
            <a:ext cx="3816424" cy="38164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lazurniy.org.ua/images/pictures/foto-k-novostyam/roditelskii-klub/zakalivanie-(page-picture-large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3257" y="3284984"/>
            <a:ext cx="4294784" cy="318394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556792"/>
            <a:ext cx="8247290" cy="2088232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Bookman Old Style" pitchFamily="18" charset="0"/>
              </a:rPr>
              <a:t>За первые годы  жизни ребенок проходит огромный и важный путь в развитии движений — от элементарных движений до сложных двигательных действий (ходьба, бег, прыжки, ползание и др.)    При этом  улучшается деятельность </a:t>
            </a:r>
            <a:r>
              <a:rPr lang="ru-RU" sz="1800" b="1" dirty="0" err="1" smtClean="0">
                <a:latin typeface="Bookman Old Style" pitchFamily="18" charset="0"/>
              </a:rPr>
              <a:t>сердечно-сосудистой</a:t>
            </a:r>
            <a:r>
              <a:rPr lang="ru-RU" sz="1800" b="1" dirty="0" smtClean="0">
                <a:latin typeface="Bookman Old Style" pitchFamily="18" charset="0"/>
              </a:rPr>
              <a:t>, дыхательной и нервной систем,  укрепляется  опорно-двигательный аппарат, улучшается обмен веществ, повышается  устойчивость ребенка к заболеваниям, мобилизуются защитные силы организма. </a:t>
            </a:r>
            <a:r>
              <a:rPr lang="ru-RU" sz="1800" dirty="0" smtClean="0">
                <a:latin typeface="Bookman Old Style" pitchFamily="18" charset="0"/>
              </a:rPr>
              <a:t/>
            </a:r>
            <a:br>
              <a:rPr lang="ru-RU" sz="1800" dirty="0" smtClean="0">
                <a:latin typeface="Bookman Old Style" pitchFamily="18" charset="0"/>
              </a:rPr>
            </a:br>
            <a:endParaRPr lang="ru-RU" sz="1800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887" y="1412776"/>
            <a:ext cx="8496944" cy="3456385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Bookman Old Style" pitchFamily="18" charset="0"/>
              </a:rPr>
              <a:t>             Через двигательную активность  ребенок познает мир, развиваются его психические процессы. Чем большим количеством разнообразных движений овладеет ребенок, тем шире возможности для развития ощущения, восприятия и других психических процессов, тем полноценнее осуществляется его развитие. Поэтому, если данный период будет упущен в плане грамотного физического воспитания, то в дальнейшем наверстать пробелы, устранить допущенные ошибки будет чрезвычайно трудно. Так же этот возраст наиболее благоприятен для закаливания организма, овладения элементарными жизненно необходимыми двигательными умениями, гигиеническими навыками и т. д.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1026" name="Picture 2" descr="http://up.3dlat.com/uploads/13461683132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0" y="3645024"/>
            <a:ext cx="3645775" cy="306895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836712"/>
            <a:ext cx="7488832" cy="936104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sz="1800" b="1" dirty="0" smtClean="0">
                <a:latin typeface="Bookman Old Style" pitchFamily="18" charset="0"/>
              </a:rPr>
              <a:t>Для успешного решения задач двигательной активности детей раннего  возраста в детском саду необходимо комплексное применение различных форм двигательной активности.</a:t>
            </a:r>
            <a:endParaRPr lang="ru-RU" sz="1800" b="1" dirty="0">
              <a:latin typeface="Bookman Old Style" pitchFamily="18" charset="0"/>
            </a:endParaRPr>
          </a:p>
        </p:txBody>
      </p:sp>
      <p:pic>
        <p:nvPicPr>
          <p:cNvPr id="1026" name="Picture 2" descr="C:\Users\internet\Pictures\ДЕТ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994240"/>
            <a:ext cx="6336704" cy="45941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134672" cy="867074"/>
          </a:xfrm>
        </p:spPr>
        <p:txBody>
          <a:bodyPr/>
          <a:lstStyle/>
          <a:p>
            <a:r>
              <a:rPr lang="ru-RU" dirty="0" smtClean="0">
                <a:latin typeface="Bookman Old Style" pitchFamily="18" charset="0"/>
              </a:rPr>
              <a:t>      </a:t>
            </a:r>
            <a:r>
              <a:rPr lang="ru-RU" sz="4400" b="1" dirty="0" smtClean="0">
                <a:latin typeface="Bookman Old Style" pitchFamily="18" charset="0"/>
              </a:rPr>
              <a:t>Утренняя гимнастика</a:t>
            </a:r>
            <a:endParaRPr lang="ru-RU" sz="4400" b="1" dirty="0">
              <a:latin typeface="Bookman Old Style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700808"/>
            <a:ext cx="8856984" cy="1152128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        Утренняя гимнастика направлена на активизацию деятельности организма, повышение его работоспособности и формирование правильной осанки.</a:t>
            </a:r>
          </a:p>
          <a:p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3575050" y="3717032"/>
            <a:ext cx="2005062" cy="25313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9389" y="2796007"/>
            <a:ext cx="3456384" cy="4061993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funforkids.ru/pictures/kids/kids18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188640"/>
            <a:ext cx="1264907" cy="101896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4757742" cy="550072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052736"/>
            <a:ext cx="86777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        Содержание  утренней гимнастики составляет в основном общеразвивающие упражнения, соответствующие возрасту детей. Применяются на утренней гимнастике и различные </a:t>
            </a:r>
            <a:r>
              <a:rPr lang="ru-RU" b="1" u="sng" dirty="0" smtClean="0">
                <a:solidFill>
                  <a:schemeClr val="bg2">
                    <a:lumMod val="25000"/>
                  </a:schemeClr>
                </a:solidFill>
              </a:rPr>
              <a:t>пособия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: погремушки, кубики, флажки, ленты, мячи, что способствует повышению степени двигательной активности детей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. 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50" name="Picture 2" descr="J:\Наши будни, режим дня в д.с\Новая папка\DSCN11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4777" y="2530064"/>
            <a:ext cx="5631262" cy="37890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764704"/>
            <a:ext cx="7630616" cy="651050"/>
          </a:xfrm>
        </p:spPr>
        <p:txBody>
          <a:bodyPr/>
          <a:lstStyle/>
          <a:p>
            <a:r>
              <a:rPr lang="ru-RU" sz="4400" b="1" dirty="0" smtClean="0">
                <a:latin typeface="Bookman Old Style" pitchFamily="18" charset="0"/>
              </a:rPr>
              <a:t>Физкультурные занятия</a:t>
            </a:r>
            <a:endParaRPr lang="ru-RU" sz="4400" b="1" dirty="0">
              <a:latin typeface="Bookman Old Style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628800"/>
            <a:ext cx="8784976" cy="960512"/>
          </a:xfrm>
        </p:spPr>
        <p:txBody>
          <a:bodyPr>
            <a:normAutofit fontScale="25000" lnSpcReduction="20000"/>
          </a:bodyPr>
          <a:lstStyle/>
          <a:p>
            <a:r>
              <a:rPr lang="ru-RU" sz="7200" b="1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       В </a:t>
            </a:r>
            <a:r>
              <a:rPr lang="ru-RU" sz="7200" b="1" dirty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дошкольном возрасте детский организм продолжает развиваться и укрепляться. Большую роль в этом процессе играет организация физического воспитания детей. Благодаря занятиям, повышается физическая и умственная работоспособность, развиваются двигательные умения, совершенствуются психические функции организма.</a:t>
            </a:r>
            <a:br>
              <a:rPr lang="ru-RU" sz="7200" b="1" dirty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</a:br>
            <a:endParaRPr lang="ru-RU" sz="7200" b="1" dirty="0">
              <a:solidFill>
                <a:schemeClr val="bg2">
                  <a:lumMod val="25000"/>
                </a:schemeClr>
              </a:solidFill>
              <a:latin typeface="Bookman Old Style" pitchFamily="18" charset="0"/>
            </a:endParaRPr>
          </a:p>
          <a:p>
            <a:endParaRPr lang="ru-RU" dirty="0"/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226909"/>
            <a:ext cx="3888432" cy="3010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140968"/>
            <a:ext cx="375436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lazurniy.org.ua/images/pictures/foto-k-novostyam/roditelskii-klub/zakalivanie-(page-picture-large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149080"/>
            <a:ext cx="3021374" cy="22398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612" y="1208587"/>
            <a:ext cx="8750776" cy="916154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Bookman Old Style" pitchFamily="18" charset="0"/>
              </a:rPr>
              <a:t>      Занятия проводятся не менее 2—3 раз в неделю под руководством воспитателя. </a:t>
            </a:r>
            <a:br>
              <a:rPr lang="ru-RU" sz="1600" b="1" dirty="0" smtClean="0">
                <a:latin typeface="Bookman Old Style" pitchFamily="18" charset="0"/>
              </a:rPr>
            </a:br>
            <a:r>
              <a:rPr lang="ru-RU" sz="1600" b="1" dirty="0" smtClean="0">
                <a:latin typeface="Bookman Old Style" pitchFamily="18" charset="0"/>
              </a:rPr>
              <a:t>Для постепенного снижения нагрузки используются ходьба, задания на внимание, дыхательные упражнения, малоподвижные игры, хороводы.</a:t>
            </a:r>
            <a:r>
              <a:rPr lang="ru-RU" sz="1800" b="1" dirty="0" smtClean="0">
                <a:latin typeface="Bookman Old Style" pitchFamily="18" charset="0"/>
              </a:rPr>
              <a:t/>
            </a:r>
            <a:br>
              <a:rPr lang="ru-RU" sz="1800" b="1" dirty="0" smtClean="0">
                <a:latin typeface="Bookman Old Style" pitchFamily="18" charset="0"/>
              </a:rPr>
            </a:br>
            <a:endParaRPr lang="ru-RU" sz="1800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13633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1" name="Picture 3" descr="C:\Users\сергей\Desktop\LyOFS1FWct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935" y="2204864"/>
            <a:ext cx="5059079" cy="42484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1152</TotalTime>
  <Words>849</Words>
  <Application>Microsoft Office PowerPoint</Application>
  <PresentationFormat>Экран (4:3)</PresentationFormat>
  <Paragraphs>81</Paragraphs>
  <Slides>25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Поток</vt:lpstr>
      <vt:lpstr>Значение двигательной активности в развитии детей раннего возраста.</vt:lpstr>
      <vt:lpstr>            Одним из факторов формирующих здоровье ребёнка является двигательная активность, которая определяется как количество движений, которое малыш производит в течение всего периода бодрствования.  Двигательная активность – один из главных механизмов, обеспечивающих полноценное развитие ребенка.  Чем больше двигательных действий совершает ребенок, тем быстрее он развивается. Все знаем фразу  «движение – это жизнь»? С этим утверждением сложно поспорить, ведь от того, насколько активен ребенок зависит и состояние его здоровья. </vt:lpstr>
      <vt:lpstr>За первые годы  жизни ребенок проходит огромный и важный путь в развитии движений — от элементарных движений до сложных двигательных действий (ходьба, бег, прыжки, ползание и др.)    При этом  улучшается деятельность сердечно-сосудистой, дыхательной и нервной систем,  укрепляется  опорно-двигательный аппарат, улучшается обмен веществ, повышается  устойчивость ребенка к заболеваниям, мобилизуются защитные силы организма.  </vt:lpstr>
      <vt:lpstr>             Через двигательную активность  ребенок познает мир, развиваются его психические процессы. Чем большим количеством разнообразных движений овладеет ребенок, тем шире возможности для развития ощущения, восприятия и других психических процессов, тем полноценнее осуществляется его развитие. Поэтому, если данный период будет упущен в плане грамотного физического воспитания, то в дальнейшем наверстать пробелы, устранить допущенные ошибки будет чрезвычайно трудно. Так же этот возраст наиболее благоприятен для закаливания организма, овладения элементарными жизненно необходимыми двигательными умениями, гигиеническими навыками и т. д. </vt:lpstr>
      <vt:lpstr>Для успешного решения задач двигательной активности детей раннего  возраста в детском саду необходимо комплексное применение различных форм двигательной активности.</vt:lpstr>
      <vt:lpstr>      Утренняя гимнастика</vt:lpstr>
      <vt:lpstr> </vt:lpstr>
      <vt:lpstr>Физкультурные занятия</vt:lpstr>
      <vt:lpstr>      Занятия проводятся не менее 2—3 раз в неделю под руководством воспитателя.  Для постепенного снижения нагрузки используются ходьба, задания на внимание, дыхательные упражнения, малоподвижные игры, хороводы. </vt:lpstr>
      <vt:lpstr>           Подвижные игры </vt:lpstr>
      <vt:lpstr> </vt:lpstr>
      <vt:lpstr>   Физкультминутки</vt:lpstr>
      <vt:lpstr>Проводятся обычно на различных занятиях по  лепке, рисованию и включают несколько хорошо освоенных физических упражнений динамического характера продолжительностью 2—3 мин.</vt:lpstr>
      <vt:lpstr> </vt:lpstr>
      <vt:lpstr>Гимнастику после дневного сна проводят в игровой форме. Это позволяет создать положительный эмоциональный фон, вызвать повышенный интерес ко всем оздоровительным процедурам. Таким образом, решаем одновременно несколько задач: оздоравливаем  детей, развиваем у них двигательное воображение, формируем осмысленную моторику. А главное – все это доставляет детям огромное удовольствие.   </vt:lpstr>
      <vt:lpstr> Массажные коврики  - дорожки,  используются   ежедневно в целях оздоровительной работы после дневного сна, которые имеют несколько видов рельефной поверхности, а, следовательно, отличаются степенью воздействия на стопы ребенка. Упражнения с массажными ковриками и дорожками создают у ребят положительный настрой, повышают настроение, дают заряд бодрости и энергии.</vt:lpstr>
      <vt:lpstr>                                                        Спортивный центр в группе   В нем находятся картотеки утренней гимнастики, зарядки, подвижных и малоподвижных игр, закаливающих  процедур, физкультминуток, гимнастики после сна.</vt:lpstr>
      <vt:lpstr>Самостоятельная двигательная активность детей может рассматриваться, как одно из действенных средств сохранения здоровья ребенка, улучшения его физической подготовленности, обогащения двигательного опыта, увеличения творческого и познавательного потенциала.</vt:lpstr>
      <vt:lpstr>Самостоятельная двигательная     деятельность детей</vt:lpstr>
      <vt:lpstr>          Праздники</vt:lpstr>
      <vt:lpstr>Самостоятельная двигательная     деятельность детей на прогулке </vt:lpstr>
      <vt:lpstr>Самостоятельная двигательная деятельность детей на прогулке</vt:lpstr>
      <vt:lpstr>    Подвижные игры на прогулке </vt:lpstr>
      <vt:lpstr>          Таким образом, основная идея сводится к следующему, что  движение — это главное условие нормального роста и развития организма ребенка. Особенно в наше время когда, современные дети испытывают так называемый  “двигательный дефицит”. Дети которые большую часть времени проводят в статическом положении (у телевизора, у компьютера, играя в тихие игры за столом)  И поэтому задача всех педагогов и  родителей—  это поддерживать и закреплять этот естественный интерес к движениям, организовать жизнь малышей так, чтобы они имели возможность двигаться по потребности, чтобы упражнения в движениях способствовали не только их физическому, но и умственному, нравственному, эстетическому, эмоциональному развитию. </vt:lpstr>
      <vt:lpstr>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Значение двигательной активности в развитии детей раннего возраста</dc:title>
  <dc:creator>XTreme</dc:creator>
  <cp:lastModifiedBy>сергей</cp:lastModifiedBy>
  <cp:revision>131</cp:revision>
  <dcterms:created xsi:type="dcterms:W3CDTF">2014-03-13T13:54:07Z</dcterms:created>
  <dcterms:modified xsi:type="dcterms:W3CDTF">2019-01-21T09:50:44Z</dcterms:modified>
</cp:coreProperties>
</file>