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89" r:id="rId3"/>
    <p:sldId id="257" r:id="rId4"/>
    <p:sldId id="258" r:id="rId5"/>
    <p:sldId id="259" r:id="rId6"/>
    <p:sldId id="260" r:id="rId7"/>
    <p:sldId id="280" r:id="rId8"/>
    <p:sldId id="282" r:id="rId9"/>
    <p:sldId id="283" r:id="rId10"/>
    <p:sldId id="261" r:id="rId11"/>
    <p:sldId id="278" r:id="rId12"/>
    <p:sldId id="262" r:id="rId13"/>
    <p:sldId id="281" r:id="rId14"/>
    <p:sldId id="286" r:id="rId15"/>
    <p:sldId id="290" r:id="rId16"/>
    <p:sldId id="294" r:id="rId17"/>
    <p:sldId id="291" r:id="rId18"/>
    <p:sldId id="292" r:id="rId19"/>
    <p:sldId id="293" r:id="rId20"/>
    <p:sldId id="263" r:id="rId21"/>
    <p:sldId id="284" r:id="rId22"/>
    <p:sldId id="285" r:id="rId23"/>
    <p:sldId id="264" r:id="rId24"/>
    <p:sldId id="287" r:id="rId25"/>
    <p:sldId id="265" r:id="rId26"/>
    <p:sldId id="266" r:id="rId27"/>
    <p:sldId id="295" r:id="rId28"/>
    <p:sldId id="268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  <a:srgbClr val="66FFFF"/>
    <a:srgbClr val="00FF00"/>
    <a:srgbClr val="00FFFF"/>
    <a:srgbClr val="66FF33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68" autoAdjust="0"/>
  </p:normalViewPr>
  <p:slideViewPr>
    <p:cSldViewPr>
      <p:cViewPr varScale="1">
        <p:scale>
          <a:sx n="76" d="100"/>
          <a:sy n="76" d="100"/>
        </p:scale>
        <p:origin x="-1498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961C-4050-489E-912F-3339968A41B8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78E8-C95B-4E31-80A4-2912ED9C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E78E8-C95B-4E31-80A4-2912ED9C14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23F4-33E4-4A83-9C4A-8938D1880581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108/chuiko3.a7/0_9a93_a9a98933_XL" TargetMode="External"/><Relationship Id="rId13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mcontent.life.ru/media/2/2010/08/1616/159ecc25dcc95ec705f62b50676d705e.gif" TargetMode="External"/><Relationship Id="rId2" Type="http://schemas.openxmlformats.org/officeDocument/2006/relationships/hyperlink" Target="http://open.az/uploads/posts/2009-08/1251092505_petergofsams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foto/b/3/533/2483533/f_18621390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files.myopera.com/Felin/blog/8_%D0%BC%D0%B0%D1%80%D1%82%D0%B0.jpg" TargetMode="External"/><Relationship Id="rId4" Type="http://schemas.openxmlformats.org/officeDocument/2006/relationships/hyperlink" Target="http://s005.radikal.ru/i209/1002/6b/af26a2d4569dt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1041;&#1072;&#1073;&#1091;&#1096;&#1082;&#1080;&#1085;&#1072;%20&#1089;&#1082;&#1072;&#1079;&#1086;&#1095;&#1082;&#1072;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Нравственно-патриотическое воспитание детей в ДОУ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Подготовили:  Федосеева Св.Ст.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Бабурина Н.Ан.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Леонова Н.Вл.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Дарьина Н.Ст.</a:t>
            </a:r>
          </a:p>
        </p:txBody>
      </p:sp>
      <p:pic>
        <p:nvPicPr>
          <p:cNvPr id="4" name="i-main-pic" descr="Картинка 16 из 266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9 из 6400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00108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7 из 6378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000108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 из 21247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85720" y="321468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4 из 64000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2928934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17924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3000372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Говоря о нравственно-патриотическом воспитании, мы должны в первую очередь заботиться о том, чтобы маленький человек стал Человеком с большой буквы, чтобы он мог отличать плохое от хорошего, чтобы его стремления и желания были направлены на созидание.</a:t>
            </a:r>
          </a:p>
          <a:p>
            <a:pPr lvl="0" algn="ctr"/>
            <a:endParaRPr lang="ru-RU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При построении системной работы по нравственно-патриотическому воспитанию за основу необходимо взять следующие документы: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Конституция Российской Федерации</a:t>
            </a:r>
          </a:p>
          <a:p>
            <a:r>
              <a:rPr lang="ru-RU" b="1" dirty="0" smtClean="0"/>
              <a:t> Федеральный закон «Об образовании в Российской Федерации»</a:t>
            </a:r>
          </a:p>
          <a:p>
            <a:r>
              <a:rPr lang="ru-RU" b="1" dirty="0" smtClean="0"/>
              <a:t> Федеральный закон «О днях воинской славы и памятных датах России»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Государственная программа «Патриотическое воспитание граждан Российской Федерации» (на 2016 - 2020 годы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 др. документы:</a:t>
            </a:r>
          </a:p>
          <a:p>
            <a:r>
              <a:rPr lang="ru-RU" i="1" dirty="0" smtClean="0"/>
              <a:t> Федеральный закон «Об увековечении Победы советского народа в Великой Отечественной войне 1941-1945 гг.» (с изменениями и дополнениями) от 19 мая 1995г.</a:t>
            </a:r>
            <a:endParaRPr lang="ru-RU" dirty="0" smtClean="0"/>
          </a:p>
          <a:p>
            <a:r>
              <a:rPr lang="ru-RU" i="1" dirty="0" smtClean="0"/>
              <a:t> Федеральный закон Российской Федерации «О внесении изменений в Закон Российской Федерации "Об увековечении памяти погибших при защите Отечества"» от 5 апреля </a:t>
            </a:r>
          </a:p>
          <a:p>
            <a:pPr>
              <a:buNone/>
            </a:pPr>
            <a:r>
              <a:rPr lang="ru-RU" i="1" dirty="0" smtClean="0"/>
              <a:t>      2013 г.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/>
              <a:t>Краткий обзор Государственной программы "Патриотическое воспитание граждан Российской Федерации на 2016 - 2020 годы".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«Её новизна заключается в том, что она закладывает основы взаимодействия государственных структур и гражданского общества в решении широкого спектра проблем реализации исторической миссии современного российского патриотизма в обеспечении будущего России, укрепления её позиций на международной арене и обеспечении национальной безопасности, а также придания процессу патриотического воспитания динамики, соответствующей инновационным процессам развития российского общества»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Системой мер по формированию патриотического мировоззрения граждан предусматривается: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2151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активизация интереса к изучению истории Отечества и формирование чувства уважения к героическому прошлому нашей страны, сохранение памяти о великих исторических подвигах защитников Отечества;</a:t>
            </a:r>
          </a:p>
          <a:p>
            <a:pPr>
              <a:buNone/>
            </a:pPr>
            <a:r>
              <a:rPr lang="ru-RU" dirty="0" smtClean="0"/>
              <a:t>углубление знаний о событиях, ставших основой государственных праздников России;</a:t>
            </a:r>
          </a:p>
          <a:p>
            <a:pPr>
              <a:buNone/>
            </a:pPr>
            <a:r>
              <a:rPr lang="ru-RU" dirty="0" smtClean="0"/>
              <a:t>повышение интереса российских граждан к военной истории Отечества в ходе подготовки и празднования 75-летия Победы советского народа в Великой Отечественной войне 1941-1945 годов;</a:t>
            </a:r>
          </a:p>
          <a:p>
            <a:pPr>
              <a:buNone/>
            </a:pPr>
            <a:r>
              <a:rPr lang="ru-RU" dirty="0" smtClean="0"/>
              <a:t>сохранение исторической памяти и развитие интереса к отечественной науке и её видным деятелям – патриотам России;</a:t>
            </a:r>
          </a:p>
          <a:p>
            <a:pPr>
              <a:buNone/>
            </a:pPr>
            <a:r>
              <a:rPr lang="ru-RU" dirty="0" smtClean="0"/>
              <a:t>повышение качества работы образовательных организаций по профессиональной ориентации учащихся для службы Отечеству и их патриотическому воспитанию;</a:t>
            </a:r>
          </a:p>
          <a:p>
            <a:pPr>
              <a:buNone/>
            </a:pPr>
            <a:r>
              <a:rPr lang="ru-RU" dirty="0" smtClean="0"/>
              <a:t>стимулирование и поддержка творческой активности деятелей искусства и литературы по созданию произведений патриотической направленности;</a:t>
            </a:r>
          </a:p>
          <a:p>
            <a:pPr>
              <a:buNone/>
            </a:pPr>
            <a:r>
              <a:rPr lang="ru-RU" dirty="0" smtClean="0"/>
              <a:t>проведение всероссийских конкурсов, семинаров, конференций, выставок и экспозиций, посвященных славным историческим событиям и знаменательным датам России.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FF00"/>
          </a:solidFill>
        </p:spPr>
        <p:txBody>
          <a:bodyPr/>
          <a:lstStyle/>
          <a:p>
            <a:r>
              <a:rPr lang="ru-RU" sz="4000" b="1" dirty="0" smtClean="0"/>
              <a:t>Третья страница </a:t>
            </a:r>
            <a:r>
              <a:rPr lang="ru-RU" sz="3200" i="1" dirty="0" smtClean="0"/>
              <a:t>«</a:t>
            </a:r>
            <a:r>
              <a:rPr lang="ru-RU" sz="3200" i="1" dirty="0" err="1" smtClean="0"/>
              <a:t>страница</a:t>
            </a:r>
            <a:r>
              <a:rPr lang="ru-RU" sz="3200" i="1" dirty="0" smtClean="0"/>
              <a:t> мудрых мыслей»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2000250"/>
            <a:ext cx="9001125" cy="4000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Задание: </a:t>
            </a:r>
            <a:r>
              <a:rPr lang="ru-RU" dirty="0" smtClean="0"/>
              <a:t>зачитать подготовленные высказывания на тему нравственно-патриотического воспитания и поместить их на наше </a:t>
            </a:r>
            <a:r>
              <a:rPr lang="ru-RU" b="1" dirty="0" smtClean="0"/>
              <a:t>«Древо мудрости».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Вывешиваем высказывание после того, как оно будет прочитано.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Сергей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429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66FFFF"/>
                </a:solidFill>
              </a:rPr>
              <a:t>Нравственно-патриотическое воспитание </a:t>
            </a:r>
            <a:r>
              <a:rPr lang="ru-RU" sz="3600" dirty="0" err="1" smtClean="0">
                <a:solidFill>
                  <a:srgbClr val="66FFFF"/>
                </a:solidFill>
              </a:rPr>
              <a:t>детей-одно</a:t>
            </a:r>
            <a:r>
              <a:rPr lang="ru-RU" sz="3600" dirty="0" smtClean="0">
                <a:solidFill>
                  <a:srgbClr val="66FFFF"/>
                </a:solidFill>
              </a:rPr>
              <a:t> из важных условий успешного развития современного Российского </a:t>
            </a:r>
            <a:r>
              <a:rPr lang="ru-RU" sz="3600" dirty="0" err="1" smtClean="0">
                <a:solidFill>
                  <a:srgbClr val="66FFFF"/>
                </a:solidFill>
              </a:rPr>
              <a:t>общества,главным</a:t>
            </a:r>
            <a:r>
              <a:rPr lang="ru-RU" sz="3600" dirty="0" smtClean="0">
                <a:solidFill>
                  <a:srgbClr val="66FFFF"/>
                </a:solidFill>
              </a:rPr>
              <a:t> ориентиром которого должны стать вечные абсолютные общечеловеческие ценности</a:t>
            </a:r>
          </a:p>
          <a:p>
            <a:r>
              <a:rPr lang="ru-RU" sz="4800" dirty="0" smtClean="0">
                <a:solidFill>
                  <a:srgbClr val="00FF00"/>
                </a:solidFill>
              </a:rPr>
              <a:t>«-истина</a:t>
            </a:r>
          </a:p>
          <a:p>
            <a:r>
              <a:rPr lang="ru-RU" sz="4800" dirty="0" smtClean="0">
                <a:solidFill>
                  <a:srgbClr val="00FF00"/>
                </a:solidFill>
              </a:rPr>
              <a:t>                  -доброта</a:t>
            </a:r>
          </a:p>
          <a:p>
            <a:r>
              <a:rPr lang="ru-RU" sz="4800" dirty="0" smtClean="0">
                <a:solidFill>
                  <a:srgbClr val="00FF00"/>
                </a:solidFill>
              </a:rPr>
              <a:t>                                         -красота»</a:t>
            </a:r>
            <a:endParaRPr lang="ru-RU" sz="4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07157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«твои корни малыш»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endParaRPr lang="ru-RU" sz="3900" dirty="0" smtClean="0"/>
          </a:p>
          <a:p>
            <a:pPr>
              <a:buNone/>
            </a:pPr>
            <a:r>
              <a:rPr lang="ru-RU" sz="3900" dirty="0" smtClean="0"/>
              <a:t>  А сейчас пополним педагогическую копилку нашего детского сада – каждая группа детского сада поделится своими наработками по теме: «Твои корни, малыш»</a:t>
            </a:r>
          </a:p>
          <a:p>
            <a:r>
              <a:rPr lang="ru-RU" sz="3900" b="1" dirty="0" smtClean="0"/>
              <a:t>Вывод:</a:t>
            </a:r>
            <a:r>
              <a:rPr lang="ru-RU" sz="3900" dirty="0" smtClean="0"/>
              <a:t>  пусть каждый возьмет себе на заметку то, что вам понравилось.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Реши ребус</a:t>
            </a:r>
            <a:endParaRPr lang="ru-RU" b="1" dirty="0"/>
          </a:p>
        </p:txBody>
      </p:sp>
      <p:pic>
        <p:nvPicPr>
          <p:cNvPr id="38914" name="Picture 2" descr="C:\Users\Сергей\Desktop\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84258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«Знаешь ли город в котором ты живёшь?»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endParaRPr lang="ru-RU" sz="4000" dirty="0" smtClean="0"/>
          </a:p>
          <a:p>
            <a:r>
              <a:rPr lang="ru-RU" sz="4000" dirty="0" smtClean="0"/>
              <a:t>Каждая команда получает фото какого-либо объекта города Ярославля. Нужно описать этот объект, не называя его. Другие три команды должны угадать, что изображено на фото.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Четвертая страница</a:t>
            </a:r>
            <a:r>
              <a:rPr lang="ru-RU" dirty="0" smtClean="0"/>
              <a:t>  </a:t>
            </a:r>
            <a:r>
              <a:rPr lang="ru-RU" sz="4000" i="1" dirty="0" smtClean="0"/>
              <a:t>«ШКОЛА патриотического  </a:t>
            </a:r>
            <a:r>
              <a:rPr lang="ru-RU" sz="3600" i="1" dirty="0" smtClean="0"/>
              <a:t>МАСТЕРСТВА</a:t>
            </a:r>
            <a:r>
              <a:rPr lang="ru-RU" sz="4000" i="1" dirty="0" smtClean="0"/>
              <a:t>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i="1" dirty="0" smtClean="0"/>
              <a:t>выступления из опыта работы педагогов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Сейчас мы с вами разработаем примерный план непринужденной беседы с детьми на тему:</a:t>
            </a:r>
          </a:p>
          <a:p>
            <a:pPr>
              <a:buNone/>
            </a:pPr>
            <a:r>
              <a:rPr lang="ru-RU" dirty="0" smtClean="0"/>
              <a:t> «Как объяснить детям, что такое дружба?» </a:t>
            </a:r>
          </a:p>
          <a:p>
            <a:pPr>
              <a:buNone/>
            </a:pPr>
            <a:r>
              <a:rPr lang="ru-RU" sz="2800" dirty="0" smtClean="0"/>
              <a:t>   («вытяни билетик»)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250825" y="-387350"/>
            <a:ext cx="9394825" cy="74168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/>
              <a:t>Любовь </a:t>
            </a:r>
            <a:r>
              <a:rPr lang="ru-RU" sz="3200" b="1" i="1" dirty="0"/>
              <a:t>к родному краю, </a:t>
            </a:r>
            <a:br>
              <a:rPr lang="ru-RU" sz="3200" b="1" i="1" dirty="0"/>
            </a:br>
            <a:r>
              <a:rPr lang="ru-RU" sz="3200" b="1" i="1" dirty="0"/>
              <a:t>родной культуре, родной речи </a:t>
            </a:r>
            <a:br>
              <a:rPr lang="ru-RU" sz="3200" b="1" i="1" dirty="0"/>
            </a:br>
            <a:r>
              <a:rPr lang="ru-RU" sz="3200" b="1" i="1" dirty="0"/>
              <a:t>начинается с малого – </a:t>
            </a:r>
            <a:br>
              <a:rPr lang="ru-RU" sz="3200" b="1" i="1" dirty="0"/>
            </a:br>
            <a:r>
              <a:rPr lang="ru-RU" sz="3200" b="1" i="1" dirty="0"/>
              <a:t>любви к своей семье, к своему жилищу, </a:t>
            </a:r>
            <a:br>
              <a:rPr lang="ru-RU" sz="3200" b="1" i="1" dirty="0"/>
            </a:br>
            <a:r>
              <a:rPr lang="ru-RU" sz="3200" b="1" i="1" dirty="0"/>
              <a:t>к своему детскому саду. </a:t>
            </a:r>
            <a:br>
              <a:rPr lang="ru-RU" sz="3200" b="1" i="1" dirty="0"/>
            </a:br>
            <a:r>
              <a:rPr lang="ru-RU" sz="3200" b="1" i="1" dirty="0"/>
              <a:t>Постепенно расширяясь, эта любовь </a:t>
            </a:r>
            <a:br>
              <a:rPr lang="ru-RU" sz="3200" b="1" i="1" dirty="0"/>
            </a:br>
            <a:r>
              <a:rPr lang="ru-RU" sz="3200" b="1" i="1" dirty="0"/>
              <a:t>переходит в любовь к родной стране, </a:t>
            </a:r>
            <a:br>
              <a:rPr lang="ru-RU" sz="3200" b="1" i="1" dirty="0"/>
            </a:br>
            <a:r>
              <a:rPr lang="ru-RU" sz="3200" b="1" i="1" dirty="0"/>
              <a:t>к ее истории, прошлому и настоящему, </a:t>
            </a:r>
            <a:br>
              <a:rPr lang="ru-RU" sz="3200" b="1" i="1" dirty="0"/>
            </a:br>
            <a:r>
              <a:rPr lang="ru-RU" sz="3200" b="1" i="1" dirty="0"/>
              <a:t>ко всему человечеству.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                                                 </a:t>
            </a:r>
            <a:r>
              <a:rPr lang="ru-RU" sz="3200" b="1" i="1" dirty="0" smtClean="0"/>
              <a:t>Д.С</a:t>
            </a:r>
            <a:r>
              <a:rPr lang="ru-RU" sz="3200" b="1" i="1" dirty="0"/>
              <a:t>. </a:t>
            </a:r>
            <a:r>
              <a:rPr lang="ru-RU" sz="3200" b="1" i="1" dirty="0" smtClean="0"/>
              <a:t>Лихачев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задачи нравственно-патриотического воспитания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Сергей\Desktop\00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858250" cy="65722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нравственно-патриотического воспитания старших      дошкольников: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знакомить детей с символами государства (герб, флаг, гимн);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элементарные знания о правах человека;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расширять представления о городах России;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знакомить с народным творчеством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расширять представлений о родном городе, области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интерес к родной природе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чувства ответственности и гордости за достижения страны;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интереса к национальным традициям и промыслам;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у ребенка любовь и привязанность к своей семье, дому, детскому саду, улице, городу;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бережное отношение к природе и всему живому;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уважение к труду;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создавать у детей положительный эмоциональный настрой;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толерантность, чувства уважения к другим народам, их традициям;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Пятая страница </a:t>
            </a:r>
            <a:r>
              <a:rPr lang="ru-RU" sz="4000" i="1" dirty="0" smtClean="0"/>
              <a:t>«Музыкальная пауза»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C:\Users\Сергей\Desktop\9fc8195979efef8cbe4eda767e3d60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4433" y="1071546"/>
            <a:ext cx="8819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Цель: </a:t>
            </a:r>
            <a:r>
              <a:rPr lang="ru-RU" sz="3600" dirty="0" smtClean="0">
                <a:solidFill>
                  <a:srgbClr val="FF0000"/>
                </a:solidFill>
              </a:rPr>
              <a:t>Создание обстановки эмоционального комфорта. (Хула </a:t>
            </a:r>
            <a:r>
              <a:rPr lang="ru-RU" sz="3600" dirty="0" err="1" smtClean="0">
                <a:solidFill>
                  <a:srgbClr val="FF0000"/>
                </a:solidFill>
              </a:rPr>
              <a:t>Хуп</a:t>
            </a:r>
            <a:r>
              <a:rPr lang="ru-RU" sz="3600" dirty="0" smtClean="0">
                <a:solidFill>
                  <a:srgbClr val="FF000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Шестая страница</a:t>
            </a:r>
            <a:r>
              <a:rPr lang="ru-RU" sz="3600" i="1" dirty="0" smtClean="0"/>
              <a:t>«РЕКЛАМНОЕ АГЕНСТВО»</a:t>
            </a:r>
            <a:r>
              <a:rPr lang="ru-RU" b="1" i="1" dirty="0" smtClean="0"/>
              <a:t> </a:t>
            </a:r>
            <a:endParaRPr lang="ru-RU" b="1" dirty="0"/>
          </a:p>
        </p:txBody>
      </p:sp>
      <p:pic>
        <p:nvPicPr>
          <p:cNvPr id="4097" name="Picture 1" descr="C:\Users\Сергей\Desktop\detsad-176365-14894183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5"/>
            <a:ext cx="7715304" cy="4643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презентация пособий по патриотическому воспитанию.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Седьмая страница </a:t>
            </a:r>
            <a:r>
              <a:rPr lang="ru-RU" sz="3600" i="1" dirty="0" smtClean="0"/>
              <a:t>«РЕЗУЛЬТАТИВНАЯ»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Анализ смотра патриотических центров. </a:t>
            </a:r>
          </a:p>
          <a:p>
            <a:r>
              <a:rPr lang="ru-RU" sz="3600" dirty="0" smtClean="0"/>
              <a:t>Раздать памятки « Перечень необходимого материала патриотического центра» ( по возрастам)</a:t>
            </a: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Восьмая страница </a:t>
            </a:r>
            <a:r>
              <a:rPr lang="ru-RU" sz="3600" i="1" dirty="0" smtClean="0"/>
              <a:t>«Рефлексия педсовета»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>
              <a:buNone/>
            </a:pPr>
            <a:r>
              <a:rPr lang="ru-RU" dirty="0" smtClean="0"/>
              <a:t>  Чтение сказки «Бабушкина сказочка» по ролям </a:t>
            </a:r>
            <a:r>
              <a:rPr lang="ru-RU" dirty="0" smtClean="0"/>
              <a:t>(</a:t>
            </a:r>
            <a:r>
              <a:rPr lang="ru-RU" dirty="0" smtClean="0"/>
              <a:t>корзинка курочки Рябы -  для жребия </a:t>
            </a:r>
            <a:r>
              <a:rPr lang="ru-RU" dirty="0" smtClean="0"/>
              <a:t>ролей 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 smtClean="0">
                <a:hlinkClick r:id="rId2" action="ppaction://hlinkfile"/>
              </a:rPr>
              <a:t>Бабушкина сказочка.</a:t>
            </a:r>
            <a:r>
              <a:rPr lang="en-US" dirty="0" err="1" smtClean="0">
                <a:hlinkClick r:id="rId2" action="ppaction://hlinkfile"/>
              </a:rPr>
              <a:t>docx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А вы, уважаемые педагоги,  кого бы выбрали себе в подружки? ( а поговорить?)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78581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Девятая страница</a:t>
            </a:r>
            <a:r>
              <a:rPr lang="ru-RU" sz="3600" i="1" dirty="0" smtClean="0"/>
              <a:t>«АНАЛИТИЧЕСКАЯ» 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 smtClean="0"/>
              <a:t>формулировка и принятие решения педсовета. </a:t>
            </a:r>
            <a:endParaRPr lang="ru-RU" sz="5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4200" dirty="0" smtClean="0"/>
              <a:t>На </a:t>
            </a:r>
            <a:r>
              <a:rPr lang="ru-RU" sz="4200" dirty="0" smtClean="0"/>
              <a:t>основе выше изложенного, предложено:</a:t>
            </a:r>
          </a:p>
          <a:p>
            <a:pPr>
              <a:buNone/>
            </a:pPr>
            <a:r>
              <a:rPr lang="ru-RU" sz="4200" dirty="0" smtClean="0"/>
              <a:t>• Совершенствовать и разнообразить формы и методы работы по данному направлению.</a:t>
            </a:r>
          </a:p>
          <a:p>
            <a:pPr>
              <a:buNone/>
            </a:pPr>
            <a:r>
              <a:rPr lang="ru-RU" sz="4200" dirty="0" smtClean="0"/>
              <a:t>• При планировании и организации воспитательно-образовательного процесса:</a:t>
            </a:r>
          </a:p>
          <a:p>
            <a:r>
              <a:rPr lang="ru-RU" sz="4200" dirty="0" smtClean="0"/>
              <a:t> </a:t>
            </a:r>
            <a:r>
              <a:rPr lang="ru-RU" sz="4200" dirty="0" smtClean="0"/>
              <a:t>продолжить проводить мероприятия по нравственно-патриотическому воспитанию</a:t>
            </a:r>
          </a:p>
          <a:p>
            <a:r>
              <a:rPr lang="ru-RU" sz="4200" dirty="0" smtClean="0"/>
              <a:t> </a:t>
            </a:r>
            <a:r>
              <a:rPr lang="ru-RU" sz="4200" dirty="0" smtClean="0"/>
              <a:t>использовать в работе с воспитанниками разнообразные педагогические, информационные технологии, мультимедиа, а также документальные, художественно-исторические фильмы</a:t>
            </a:r>
          </a:p>
          <a:p>
            <a:pPr>
              <a:buNone/>
            </a:pPr>
            <a:r>
              <a:rPr lang="ru-RU" sz="4200" dirty="0" smtClean="0"/>
              <a:t>• Повышать профессиональную компетентность по проблеме патриотического воспитания через ознакомление с культурой, историей родного края</a:t>
            </a:r>
          </a:p>
          <a:p>
            <a:pPr lvl="0"/>
            <a:r>
              <a:rPr lang="ru-RU" sz="4200" dirty="0" smtClean="0"/>
              <a:t>Продолжать пополнять РППС для организации педагогического процесса (наличие уголков, их содержание в соответствии с программными и возрастными требованиями).</a:t>
            </a:r>
          </a:p>
          <a:p>
            <a:pPr lvl="0"/>
            <a:r>
              <a:rPr lang="ru-RU" sz="4200" dirty="0" smtClean="0"/>
              <a:t>Повышать педагогическую культуру родителей по проблеме патриотического воспитания, используя активные формы работы (проектная деятельность, </a:t>
            </a:r>
            <a:r>
              <a:rPr lang="ru-RU" sz="4200" dirty="0" err="1" smtClean="0"/>
              <a:t>досуговые</a:t>
            </a:r>
            <a:r>
              <a:rPr lang="ru-RU" sz="4200" dirty="0" smtClean="0"/>
              <a:t> мероприятия, и т.д.)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3600" dirty="0" smtClean="0"/>
              <a:t>Таким образом, нравственно-патриотическое воспитание детей является одной из основных задач современного дошкольного образовательного учреждения.</a:t>
            </a:r>
          </a:p>
          <a:p>
            <a:pPr>
              <a:buNone/>
            </a:pPr>
            <a:r>
              <a:rPr lang="ru-RU" sz="3600" dirty="0" smtClean="0"/>
              <a:t>   В заключение хочется повторить слова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000" i="1" dirty="0" smtClean="0"/>
              <a:t>«У человека, который не знает своего прошлого - нет будущего».</a:t>
            </a:r>
            <a:endParaRPr lang="ru-RU" sz="4000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дети – это наше счастье,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смех пусть льется, как река,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дети – это наше завтра,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Гордость и надежда – на века!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Форма проведения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sz="3200" dirty="0" smtClean="0"/>
              <a:t>«Устный журнал»</a:t>
            </a:r>
            <a:br>
              <a:rPr lang="ru-RU" sz="3200" dirty="0" smtClean="0"/>
            </a:br>
            <a:r>
              <a:rPr lang="ru-RU" sz="3200" b="1" dirty="0" smtClean="0"/>
              <a:t>Цель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74468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ru-RU" sz="2200" dirty="0" smtClean="0"/>
          </a:p>
          <a:p>
            <a:r>
              <a:rPr lang="ru-RU" dirty="0" smtClean="0"/>
              <a:t> повысить теоретический и практический уровень знания педагогов о современных подходах к нравственно -патриотическому образованию в ДОУ;</a:t>
            </a:r>
          </a:p>
          <a:p>
            <a:r>
              <a:rPr lang="ru-RU" dirty="0" smtClean="0"/>
              <a:t> проанализировать уровень организации работы по нравственно-патриотическому воспитанию;</a:t>
            </a:r>
          </a:p>
          <a:p>
            <a:r>
              <a:rPr lang="ru-RU" dirty="0" smtClean="0"/>
              <a:t> активизировать деятельность педагогов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Обратная связь: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Позволяет получить обратную связь от участников от прошедшего мероприятия  по следующим вопросам:</a:t>
            </a:r>
          </a:p>
          <a:p>
            <a:pPr>
              <a:buNone/>
            </a:pPr>
            <a:r>
              <a:rPr lang="ru-RU" sz="3600" dirty="0" smtClean="0"/>
              <a:t>    *Хорошо……          *Мешало……</a:t>
            </a:r>
          </a:p>
          <a:p>
            <a:pPr>
              <a:buNone/>
            </a:pPr>
            <a:r>
              <a:rPr lang="ru-RU" sz="3600" dirty="0" smtClean="0"/>
              <a:t>    *Интересно………..*Возьму с собой…..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059"/>
            <a:ext cx="9144000" cy="563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3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  <a:r>
              <a:rPr lang="ru-RU" sz="53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3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53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0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Добрый день, уважаемые коллеги! Сегодня мы будем обсуждать проблему нравственно-патриотического воспитания подрастающего поколения как одну из наиболее актуальных проблем сегодня.</a:t>
            </a:r>
            <a:br>
              <a:rPr lang="ru-RU" sz="20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ru-RU" sz="20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ru-RU" sz="2000" dirty="0" smtClean="0"/>
              <a:t>Погоня за материальными ценностями в ущерб нравственным, привела к появлению целого поколения с искаженными представлениями о доброте, нравственности, патриотизме, ценности семьи, уважения к родителям. И это конечно, самый тревожный симптом болезни нашего общества.</a:t>
            </a:r>
            <a:br>
              <a:rPr lang="ru-RU" sz="2000" dirty="0" smtClean="0"/>
            </a:br>
            <a:r>
              <a:rPr lang="ru-RU" sz="2000" dirty="0" smtClean="0"/>
              <a:t>Потеря нравственных ориентиров, обесценивание таких категорий, как Совесть, Честь, Долг привели к негативным последствиям в обществе, к родительской безответственности, равнодушию в воспитании подрастающего поколения. От того, что дети видят, слышат, что они читают, во многом зависит морально - нравственный климат в обществе в целом.</a:t>
            </a:r>
            <a:br>
              <a:rPr lang="ru-RU" sz="2000" dirty="0" smtClean="0"/>
            </a:br>
            <a:r>
              <a:rPr lang="ru-RU" sz="2000" dirty="0" smtClean="0"/>
              <a:t>Сегодня мы постараемся рассмотреть и обсудить современные подходы к гражданско-патриотическому образованию в ДОУ. И наша сегодняшняя работа, мы надеемся, окажет вам помощь в работе с детьми по нравственно-патриотическому воспитанию.</a:t>
            </a:r>
            <a:br>
              <a:rPr lang="ru-RU" sz="2000" dirty="0" smtClean="0"/>
            </a:br>
            <a:r>
              <a:rPr lang="ru-RU" sz="2000" dirty="0" smtClean="0"/>
              <a:t>Педсовет наш мы предлагаем провести в форме устного журнала.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200" b="1" dirty="0" smtClean="0"/>
              <a:t>Первая страница – </a:t>
            </a:r>
            <a:r>
              <a:rPr lang="ru-RU" sz="3200" i="1" dirty="0" smtClean="0"/>
              <a:t>«</a:t>
            </a:r>
            <a:r>
              <a:rPr lang="ru-RU" sz="2400" i="1" dirty="0" smtClean="0"/>
              <a:t> </a:t>
            </a:r>
            <a:r>
              <a:rPr lang="ru-RU" sz="3200" i="1" dirty="0" smtClean="0"/>
              <a:t>Обстановка комфорта»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Цель:</a:t>
            </a:r>
            <a:r>
              <a:rPr lang="ru-RU" dirty="0" smtClean="0"/>
              <a:t> Создание обстановки эмоционального                           комфорта.</a:t>
            </a:r>
          </a:p>
          <a:p>
            <a:pPr>
              <a:buNone/>
            </a:pPr>
            <a:r>
              <a:rPr lang="ru-RU" dirty="0" smtClean="0"/>
              <a:t>   «Собери пословицы» - коммуникативная игра. </a:t>
            </a:r>
            <a:endParaRPr lang="ru-RU" b="1" dirty="0"/>
          </a:p>
        </p:txBody>
      </p:sp>
      <p:pic>
        <p:nvPicPr>
          <p:cNvPr id="4" name="Рисунок 2" descr="0_8ad6_18898049_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359651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Вторая страница </a:t>
            </a:r>
            <a:r>
              <a:rPr lang="ru-RU" sz="3200" i="1" dirty="0" smtClean="0"/>
              <a:t>«Информационная»</a:t>
            </a:r>
            <a:r>
              <a:rPr lang="ru-RU" sz="32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Нынешние дети растут в эпоху, разительно отличающуюся от времени их родителей: другие ценности, идеалы, правила. Изменилось отношение людей к Родине.</a:t>
            </a:r>
          </a:p>
          <a:p>
            <a:pPr>
              <a:buNone/>
            </a:pPr>
            <a:r>
              <a:rPr lang="ru-RU" dirty="0" smtClean="0"/>
              <a:t>Современные дети мало знают о родном селе, стране, особенностях народных традиций, часто равнодушны к близким людям, в том числе к товарищам по группе, редко сострадают чужому горю. </a:t>
            </a:r>
          </a:p>
          <a:p>
            <a:pPr>
              <a:buNone/>
            </a:pPr>
            <a:r>
              <a:rPr lang="ru-RU" dirty="0" smtClean="0"/>
              <a:t>Основой новой Концепции образования является федеральный государственный образовательный стандарт дошкольного образования (ФГОС). В нем определены основные принципы дошкольного образования, среди них «приобщение детей к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нормам, традициям семьи, общества и государства; с учетом этнокультурной ситуации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Что включает в себя понятие «патриотизм»?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>
              <a:buNone/>
            </a:pPr>
            <a:r>
              <a:rPr lang="ru-RU" sz="12800" dirty="0" smtClean="0"/>
              <a:t>«…Это уважение к своей Родине и традициям, духовным и ценностям наших народов. Это ответственность за свою страну и ее будущее».</a:t>
            </a:r>
          </a:p>
          <a:p>
            <a:pPr>
              <a:buNone/>
            </a:pPr>
            <a:r>
              <a:rPr lang="ru-RU" sz="12800" dirty="0" smtClean="0"/>
              <a:t>Патриотизм – это сложное чувство, возникающее еще в дошкольном детстве, когда закладываются основы ценностного отношения к окружающему миру, и формируются в ребенке постепенно, в ходе воспитания любви к своим ближним, к детскому саду, к родным местам, родной стране.</a:t>
            </a:r>
          </a:p>
          <a:p>
            <a:pPr>
              <a:buNone/>
            </a:pPr>
            <a:r>
              <a:rPr lang="ru-RU" sz="12800" dirty="0" smtClean="0"/>
              <a:t>Воспитание патриотизма невозможно без формирования знаний традиций своей Родины, своего края.</a:t>
            </a:r>
          </a:p>
          <a:p>
            <a:pPr algn="ctr">
              <a:buNone/>
            </a:pPr>
            <a:r>
              <a:rPr lang="ru-RU" sz="12800" dirty="0" smtClean="0"/>
              <a:t> </a:t>
            </a:r>
            <a:endParaRPr lang="ru-RU" sz="1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С чего для вас начинается слово «Родина» 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Дидактическая игра- </a:t>
            </a:r>
            <a:r>
              <a:rPr lang="ru-RU" i="1" dirty="0" smtClean="0"/>
              <a:t>«Ассоциации» </a:t>
            </a:r>
          </a:p>
          <a:p>
            <a:pPr>
              <a:buNone/>
            </a:pPr>
            <a:r>
              <a:rPr lang="ru-RU" sz="2000" i="1" dirty="0" smtClean="0"/>
              <a:t>                                              (передай флажок)</a:t>
            </a:r>
          </a:p>
          <a:p>
            <a:pPr>
              <a:buNone/>
            </a:pPr>
            <a:endParaRPr lang="ru-RU" b="1" dirty="0"/>
          </a:p>
          <a:p>
            <a:pPr lvl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 t="11823" r="-61"/>
          <a:stretch>
            <a:fillRect/>
          </a:stretch>
        </p:blipFill>
        <p:spPr>
          <a:xfrm>
            <a:off x="142844" y="2071678"/>
            <a:ext cx="3157587" cy="2114883"/>
          </a:xfrm>
          <a:prstGeom prst="rect">
            <a:avLst/>
          </a:prstGeom>
          <a:noFill/>
          <a:ln/>
        </p:spPr>
      </p:pic>
      <p:pic>
        <p:nvPicPr>
          <p:cNvPr id="5" name="Рисунок 4" descr="538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643050"/>
            <a:ext cx="2889229" cy="216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фото2\DCIM\100CANON\IMG_4351.JPG"/>
          <p:cNvPicPr>
            <a:picLocks noChangeAspect="1" noChangeArrowheads="1"/>
          </p:cNvPicPr>
          <p:nvPr/>
        </p:nvPicPr>
        <p:blipFill>
          <a:blip r:embed="rId4" cstate="print"/>
          <a:srcRect l="1961"/>
          <a:stretch>
            <a:fillRect/>
          </a:stretch>
        </p:blipFill>
        <p:spPr bwMode="auto">
          <a:xfrm rot="5400000">
            <a:off x="3260521" y="2740215"/>
            <a:ext cx="2868776" cy="196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42844" y="4357694"/>
            <a:ext cx="3000363" cy="2250273"/>
          </a:xfrm>
          <a:prstGeom prst="snip2DiagRect">
            <a:avLst>
              <a:gd name="adj1" fmla="val 3129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026" name="Picture 2" descr="C:\Users\Сергей\Desktop\маме\прект2019\фото ярославль\0_b8816_3fb09fd8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099" y="4357694"/>
            <a:ext cx="3109161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Ответ на поставленный вопрос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5436" cy="54292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Чувство Родины... 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857625"/>
            <a:ext cx="50006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vsemirnii_den_reb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97300"/>
            <a:ext cx="3303588" cy="3060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1180</Words>
  <Application>Microsoft Office PowerPoint</Application>
  <PresentationFormat>Экран (4:3)</PresentationFormat>
  <Paragraphs>154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Нравственно-патриотическое воспитание детей в ДОУ</vt:lpstr>
      <vt:lpstr> Любовь к родному краю,  родной культуре, родной речи  начинается с малого –  любви к своей семье, к своему жилищу,  к своему детскому саду.  Постепенно расширяясь, эта любовь  переходит в любовь к родной стране,  к ее истории, прошлому и настоящему,  ко всему человечеству.                                                     Д.С. Лихачев  </vt:lpstr>
      <vt:lpstr>Форма проведения – «Устный журнал» Цель</vt:lpstr>
      <vt:lpstr>Добрый день, уважаемые коллеги! Сегодня мы будем обсуждать проблему нравственно-патриотического воспитания подрастающего поколения как одну из наиболее актуальных проблем сегодня.     Погоня за материальными ценностями в ущерб нравственным, привела к появлению целого поколения с искаженными представлениями о доброте, нравственности, патриотизме, ценности семьи, уважения к родителям. И это конечно, самый тревожный симптом болезни нашего общества. Потеря нравственных ориентиров, обесценивание таких категорий, как Совесть, Честь, Долг привели к негативным последствиям в обществе, к родительской безответственности, равнодушию в воспитании подрастающего поколения. От того, что дети видят, слышат, что они читают, во многом зависит морально - нравственный климат в обществе в целом. Сегодня мы постараемся рассмотреть и обсудить современные подходы к гражданско-патриотическому образованию в ДОУ. И наша сегодняшняя работа, мы надеемся, окажет вам помощь в работе с детьми по нравственно-патриотическому воспитанию. Педсовет наш мы предлагаем провести в форме устного журнала. </vt:lpstr>
      <vt:lpstr> Первая страница – « Обстановка комфорта»  </vt:lpstr>
      <vt:lpstr>Вторая страница «Информационная»  </vt:lpstr>
      <vt:lpstr>   Что включает в себя понятие «патриотизм»?   </vt:lpstr>
      <vt:lpstr>С чего для вас начинается слово «Родина» ?</vt:lpstr>
      <vt:lpstr>Ответ на поставленный вопрос</vt:lpstr>
      <vt:lpstr>вывод</vt:lpstr>
      <vt:lpstr> При построении системной работы по нравственно-патриотическому воспитанию за основу необходимо взять следующие документы: </vt:lpstr>
      <vt:lpstr>        Краткий обзор Государственной программы "Патриотическое воспитание граждан Российской Федерации на 2016 - 2020 годы".       </vt:lpstr>
      <vt:lpstr> Системой мер по формированию патриотического мировоззрения граждан предусматривается: </vt:lpstr>
      <vt:lpstr>Третья страница «страница мудрых мыслей»</vt:lpstr>
      <vt:lpstr>Слайд 15</vt:lpstr>
      <vt:lpstr>«твои корни малыш»</vt:lpstr>
      <vt:lpstr>Реши ребус</vt:lpstr>
      <vt:lpstr> «Знаешь ли город в котором ты живёшь?» </vt:lpstr>
      <vt:lpstr>Четвертая страница  «ШКОЛА патриотического  МАСТЕРСТВА»</vt:lpstr>
      <vt:lpstr> задачи нравственно-патриотического воспитания </vt:lpstr>
      <vt:lpstr>Слайд 21</vt:lpstr>
      <vt:lpstr>Слайд 22</vt:lpstr>
      <vt:lpstr>  Пятая страница «Музыкальная пауза» </vt:lpstr>
      <vt:lpstr>Шестая страница«РЕКЛАМНОЕ АГЕНСТВО» </vt:lpstr>
      <vt:lpstr>  Седьмая страница «РЕЗУЛЬТАТИВНАЯ»  </vt:lpstr>
      <vt:lpstr> Восьмая страница «Рефлексия педсовета» </vt:lpstr>
      <vt:lpstr>Девятая страница«АНАЛИТИЧЕСКАЯ» </vt:lpstr>
      <vt:lpstr>Слайд 28</vt:lpstr>
      <vt:lpstr>Слайд 29</vt:lpstr>
      <vt:lpstr> Обратная связь: 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к родному краю,  родной культуре, родной речи  начинается с малого –  любви к своей семье, к своему жилищу,  к своему детскому саду.  Постепенно расширяясь, эта любовь  переходит в любовь к родной стране,  к ее истории, прошлому и настоящему,  ко всему человечеству.                                                     Д.С. Лихачев</dc:title>
  <dc:creator>Наталья</dc:creator>
  <cp:lastModifiedBy>Сергей</cp:lastModifiedBy>
  <cp:revision>53</cp:revision>
  <dcterms:created xsi:type="dcterms:W3CDTF">2011-01-16T13:08:36Z</dcterms:created>
  <dcterms:modified xsi:type="dcterms:W3CDTF">2019-04-15T17:00:22Z</dcterms:modified>
</cp:coreProperties>
</file>